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notesMasterIdLst>
    <p:notesMasterId r:id="rId20"/>
  </p:notesMasterIdLst>
  <p:sldIdLst>
    <p:sldId id="256" r:id="rId2"/>
    <p:sldId id="257" r:id="rId3"/>
    <p:sldId id="260" r:id="rId4"/>
    <p:sldId id="261" r:id="rId5"/>
    <p:sldId id="259" r:id="rId6"/>
    <p:sldId id="262" r:id="rId7"/>
    <p:sldId id="272" r:id="rId8"/>
    <p:sldId id="264" r:id="rId9"/>
    <p:sldId id="265" r:id="rId10"/>
    <p:sldId id="269" r:id="rId11"/>
    <p:sldId id="270" r:id="rId12"/>
    <p:sldId id="263" r:id="rId13"/>
    <p:sldId id="266" r:id="rId14"/>
    <p:sldId id="268" r:id="rId15"/>
    <p:sldId id="267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5"/>
    <p:restoredTop sz="86433"/>
  </p:normalViewPr>
  <p:slideViewPr>
    <p:cSldViewPr snapToGrid="0">
      <p:cViewPr varScale="1">
        <p:scale>
          <a:sx n="97" d="100"/>
          <a:sy n="97" d="100"/>
        </p:scale>
        <p:origin x="1232" y="192"/>
      </p:cViewPr>
      <p:guideLst/>
    </p:cSldViewPr>
  </p:slideViewPr>
  <p:outlineViewPr>
    <p:cViewPr>
      <p:scale>
        <a:sx n="33" d="100"/>
        <a:sy n="33" d="100"/>
      </p:scale>
      <p:origin x="0" y="-20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42B47-C364-462E-A110-86D5485D2028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A36210B-9987-47D4-81CB-86EE9CBB71F9}">
      <dgm:prSet custT="1"/>
      <dgm:spPr/>
      <dgm:t>
        <a:bodyPr/>
        <a:lstStyle/>
        <a:p>
          <a:r>
            <a:rPr lang="pl-PL" sz="1600" b="1" i="0"/>
            <a:t>Jan Paweł II zgodnie z nabywaną wiedzą podjął zdecydowaną walkę z przypadkami wykorzystywania seksualnego dzieci i małoletnich przez niektórych duchownych oraz wprowadził obowiązujące w całym Kościele normy rozliczania tego typu przestępstw – piszą członkowie Rady Stałej Konferencji Episkopatu Polski w Stanowisku wobec działań Jana Pawła II odnoszących się do przestępstw seksualnych wobec małoletnich.</a:t>
          </a:r>
          <a:endParaRPr lang="en-US" sz="1600"/>
        </a:p>
      </dgm:t>
    </dgm:pt>
    <dgm:pt modelId="{C13D65C2-5BAB-47B0-8794-0B9D5EB52FED}" type="parTrans" cxnId="{CF3A2C6B-0D13-4D41-87E7-50DEF8F73A28}">
      <dgm:prSet/>
      <dgm:spPr/>
      <dgm:t>
        <a:bodyPr/>
        <a:lstStyle/>
        <a:p>
          <a:endParaRPr lang="en-US"/>
        </a:p>
      </dgm:t>
    </dgm:pt>
    <dgm:pt modelId="{65E41A45-6DFD-4CBC-9BD6-E3A7E5745A24}" type="sibTrans" cxnId="{CF3A2C6B-0D13-4D41-87E7-50DEF8F73A28}">
      <dgm:prSet/>
      <dgm:spPr/>
      <dgm:t>
        <a:bodyPr/>
        <a:lstStyle/>
        <a:p>
          <a:endParaRPr lang="en-US"/>
        </a:p>
      </dgm:t>
    </dgm:pt>
    <dgm:pt modelId="{C71BE5FD-7425-460C-92A4-BF54A8092699}">
      <dgm:prSet custT="1"/>
      <dgm:spPr/>
      <dgm:t>
        <a:bodyPr/>
        <a:lstStyle/>
        <a:p>
          <a:pPr algn="just"/>
          <a:r>
            <a:rPr lang="pl-PL" sz="1600" dirty="0"/>
            <a:t>Biskupi zwracają uwagę na konsekwentnie podejmowane przez Jana Pawła II działania w kwestii przeciwdziałania przypadkom wykorzystywania seksualnego małoletnich. Wprowadzony przez Jana Pawła II w 1983 roku nowy „Kodeks Prawa Kanonicznego” jednoznacznie zobligował przełożonych kościelnych do karania sprawiedliwą karą członków kleru, będących sprawcami wykorzystania seksualnego małoletnich, łącznie z wydaleniem ich ze stanu duchownego. Z kolei w 1992 roku Jan Paweł II ogłosił „Katechizm Kościoła Katolickiego”, który w art. 2389 stwierdza, że „nadużycia seksualne popełniane przez dorosłych na dzieciach lub młodzieży powierzonych ich opiece” są grzechem, będącym „jednocześnie gorszącym zamachem na integralność fizyczną i moralną młodych, którzy będą nosić jego piętno przez całe życie, oraz pogwałceniem odpowiedzialności wychowawczej”.</a:t>
          </a:r>
        </a:p>
        <a:p>
          <a:pPr algn="ctr"/>
          <a:r>
            <a:rPr lang="pl-PL" sz="1600" b="0" i="0" dirty="0"/>
            <a:t>Pełny tekst Stanowiska: </a:t>
          </a:r>
        </a:p>
        <a:p>
          <a:pPr algn="ctr"/>
          <a:r>
            <a:rPr lang="pl-PL" sz="1600" b="0" i="0" dirty="0" err="1"/>
            <a:t>https</a:t>
          </a:r>
          <a:r>
            <a:rPr lang="pl-PL" sz="1600" b="0" i="0" dirty="0"/>
            <a:t>://</a:t>
          </a:r>
          <a:r>
            <a:rPr lang="pl-PL" sz="1600" b="0" i="0" dirty="0" err="1"/>
            <a:t>episkopat.pl</a:t>
          </a:r>
          <a:r>
            <a:rPr lang="pl-PL" sz="1600" b="0" i="0" dirty="0"/>
            <a:t>/rada-stala-kep-jan-pawel-ii-podjal-zdecydowana-walke-z-przypadkami-wykorzystywania-seksualnego-dzieci-i-maloletnich/</a:t>
          </a:r>
          <a:endParaRPr lang="en-US" sz="1600" dirty="0"/>
        </a:p>
      </dgm:t>
    </dgm:pt>
    <dgm:pt modelId="{84C4B2DF-8A09-4212-A848-8B607DE047A7}" type="parTrans" cxnId="{BA5BA42A-EA48-4FCF-B39B-55B1363235FD}">
      <dgm:prSet/>
      <dgm:spPr/>
      <dgm:t>
        <a:bodyPr/>
        <a:lstStyle/>
        <a:p>
          <a:endParaRPr lang="en-US"/>
        </a:p>
      </dgm:t>
    </dgm:pt>
    <dgm:pt modelId="{DE1D37DC-4F7E-46DD-9631-3CED7F20E5B7}" type="sibTrans" cxnId="{BA5BA42A-EA48-4FCF-B39B-55B1363235FD}">
      <dgm:prSet/>
      <dgm:spPr/>
      <dgm:t>
        <a:bodyPr/>
        <a:lstStyle/>
        <a:p>
          <a:endParaRPr lang="en-US"/>
        </a:p>
      </dgm:t>
    </dgm:pt>
    <dgm:pt modelId="{DF9FBFC7-08B7-ED41-A7FF-4ACB5B6A2007}" type="pres">
      <dgm:prSet presAssocID="{51942B47-C364-462E-A110-86D5485D2028}" presName="Name0" presStyleCnt="0">
        <dgm:presLayoutVars>
          <dgm:dir/>
          <dgm:animLvl val="lvl"/>
          <dgm:resizeHandles val="exact"/>
        </dgm:presLayoutVars>
      </dgm:prSet>
      <dgm:spPr/>
    </dgm:pt>
    <dgm:pt modelId="{18B7309B-B490-114E-B79A-51A2B041BAA9}" type="pres">
      <dgm:prSet presAssocID="{C71BE5FD-7425-460C-92A4-BF54A8092699}" presName="boxAndChildren" presStyleCnt="0"/>
      <dgm:spPr/>
    </dgm:pt>
    <dgm:pt modelId="{D147EDEB-9C6F-444E-A511-280F1B41AD1D}" type="pres">
      <dgm:prSet presAssocID="{C71BE5FD-7425-460C-92A4-BF54A8092699}" presName="parentTextBox" presStyleLbl="node1" presStyleIdx="0" presStyleCnt="2" custScaleY="169130"/>
      <dgm:spPr/>
    </dgm:pt>
    <dgm:pt modelId="{E53D1D33-29AC-2D4A-97D9-3DD7F6DB8F5B}" type="pres">
      <dgm:prSet presAssocID="{65E41A45-6DFD-4CBC-9BD6-E3A7E5745A24}" presName="sp" presStyleCnt="0"/>
      <dgm:spPr/>
    </dgm:pt>
    <dgm:pt modelId="{EC591A16-16EC-1645-AA0B-79168BD7AD51}" type="pres">
      <dgm:prSet presAssocID="{DA36210B-9987-47D4-81CB-86EE9CBB71F9}" presName="arrowAndChildren" presStyleCnt="0"/>
      <dgm:spPr/>
    </dgm:pt>
    <dgm:pt modelId="{2E835CCA-3F39-724F-94C8-79EB44A4DE43}" type="pres">
      <dgm:prSet presAssocID="{DA36210B-9987-47D4-81CB-86EE9CBB71F9}" presName="parentTextArrow" presStyleLbl="node1" presStyleIdx="1" presStyleCnt="2"/>
      <dgm:spPr/>
    </dgm:pt>
  </dgm:ptLst>
  <dgm:cxnLst>
    <dgm:cxn modelId="{BA5BA42A-EA48-4FCF-B39B-55B1363235FD}" srcId="{51942B47-C364-462E-A110-86D5485D2028}" destId="{C71BE5FD-7425-460C-92A4-BF54A8092699}" srcOrd="1" destOrd="0" parTransId="{84C4B2DF-8A09-4212-A848-8B607DE047A7}" sibTransId="{DE1D37DC-4F7E-46DD-9631-3CED7F20E5B7}"/>
    <dgm:cxn modelId="{B2B6202F-A61B-E44F-913F-DA021E8D68C6}" type="presOf" srcId="{C71BE5FD-7425-460C-92A4-BF54A8092699}" destId="{D147EDEB-9C6F-444E-A511-280F1B41AD1D}" srcOrd="0" destOrd="0" presId="urn:microsoft.com/office/officeart/2005/8/layout/process4"/>
    <dgm:cxn modelId="{CF3A2C6B-0D13-4D41-87E7-50DEF8F73A28}" srcId="{51942B47-C364-462E-A110-86D5485D2028}" destId="{DA36210B-9987-47D4-81CB-86EE9CBB71F9}" srcOrd="0" destOrd="0" parTransId="{C13D65C2-5BAB-47B0-8794-0B9D5EB52FED}" sibTransId="{65E41A45-6DFD-4CBC-9BD6-E3A7E5745A24}"/>
    <dgm:cxn modelId="{FC9D6A7C-586F-7C46-9955-2AF230240D99}" type="presOf" srcId="{51942B47-C364-462E-A110-86D5485D2028}" destId="{DF9FBFC7-08B7-ED41-A7FF-4ACB5B6A2007}" srcOrd="0" destOrd="0" presId="urn:microsoft.com/office/officeart/2005/8/layout/process4"/>
    <dgm:cxn modelId="{3BF214E9-1FFD-694E-AC02-8D2B16FC3262}" type="presOf" srcId="{DA36210B-9987-47D4-81CB-86EE9CBB71F9}" destId="{2E835CCA-3F39-724F-94C8-79EB44A4DE43}" srcOrd="0" destOrd="0" presId="urn:microsoft.com/office/officeart/2005/8/layout/process4"/>
    <dgm:cxn modelId="{84FDAAA9-6D14-C842-846C-428BE97F8F66}" type="presParOf" srcId="{DF9FBFC7-08B7-ED41-A7FF-4ACB5B6A2007}" destId="{18B7309B-B490-114E-B79A-51A2B041BAA9}" srcOrd="0" destOrd="0" presId="urn:microsoft.com/office/officeart/2005/8/layout/process4"/>
    <dgm:cxn modelId="{0F05DC2A-A3DC-FE45-B568-DA45035CFDD3}" type="presParOf" srcId="{18B7309B-B490-114E-B79A-51A2B041BAA9}" destId="{D147EDEB-9C6F-444E-A511-280F1B41AD1D}" srcOrd="0" destOrd="0" presId="urn:microsoft.com/office/officeart/2005/8/layout/process4"/>
    <dgm:cxn modelId="{A2C5BEFF-95FD-0141-9F01-BF834879C79C}" type="presParOf" srcId="{DF9FBFC7-08B7-ED41-A7FF-4ACB5B6A2007}" destId="{E53D1D33-29AC-2D4A-97D9-3DD7F6DB8F5B}" srcOrd="1" destOrd="0" presId="urn:microsoft.com/office/officeart/2005/8/layout/process4"/>
    <dgm:cxn modelId="{2409280F-3D5F-D041-A576-59336A54A0E3}" type="presParOf" srcId="{DF9FBFC7-08B7-ED41-A7FF-4ACB5B6A2007}" destId="{EC591A16-16EC-1645-AA0B-79168BD7AD51}" srcOrd="2" destOrd="0" presId="urn:microsoft.com/office/officeart/2005/8/layout/process4"/>
    <dgm:cxn modelId="{E38E7B3D-F656-2246-A50F-C24DFA1A742E}" type="presParOf" srcId="{EC591A16-16EC-1645-AA0B-79168BD7AD51}" destId="{2E835CCA-3F39-724F-94C8-79EB44A4DE4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FE13C6-B7AD-4F7D-AE82-2AC7D6034FD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79D41CAB-C019-46DA-B3AE-00883CC1EF70}">
      <dgm:prSet/>
      <dgm:spPr/>
      <dgm:t>
        <a:bodyPr/>
        <a:lstStyle/>
        <a:p>
          <a:r>
            <a:rPr lang="pl-PL" b="1"/>
            <a:t>Dziękuję za uwagę. </a:t>
          </a:r>
          <a:endParaRPr lang="en-US" dirty="0"/>
        </a:p>
      </dgm:t>
    </dgm:pt>
    <dgm:pt modelId="{173FB399-1A22-41AB-9CEB-B1232AEA0101}" type="parTrans" cxnId="{95D6A411-B238-4C65-A937-9775A2299FEB}">
      <dgm:prSet/>
      <dgm:spPr/>
      <dgm:t>
        <a:bodyPr/>
        <a:lstStyle/>
        <a:p>
          <a:endParaRPr lang="en-US"/>
        </a:p>
      </dgm:t>
    </dgm:pt>
    <dgm:pt modelId="{E825DD70-27A5-4831-AEA1-7D3E8F7AC23B}" type="sibTrans" cxnId="{95D6A411-B238-4C65-A937-9775A2299FEB}">
      <dgm:prSet/>
      <dgm:spPr/>
      <dgm:t>
        <a:bodyPr/>
        <a:lstStyle/>
        <a:p>
          <a:endParaRPr lang="en-US"/>
        </a:p>
      </dgm:t>
    </dgm:pt>
    <dgm:pt modelId="{E8E2CAC6-AF88-4AA3-B685-4801188A84D0}">
      <dgm:prSet/>
      <dgm:spPr/>
      <dgm:t>
        <a:bodyPr/>
        <a:lstStyle/>
        <a:p>
          <a:r>
            <a:rPr lang="pl-PL" b="1" dirty="0"/>
            <a:t>dr Jolanta Hajdasz, dyr. CMWP SDP </a:t>
          </a:r>
          <a:endParaRPr lang="en-US" dirty="0"/>
        </a:p>
      </dgm:t>
    </dgm:pt>
    <dgm:pt modelId="{44B71B8B-C09A-44FE-B17A-9B69E11FFCC0}" type="parTrans" cxnId="{B1F9C23A-95B5-44F6-8C42-912D108E9954}">
      <dgm:prSet/>
      <dgm:spPr/>
      <dgm:t>
        <a:bodyPr/>
        <a:lstStyle/>
        <a:p>
          <a:endParaRPr lang="en-US"/>
        </a:p>
      </dgm:t>
    </dgm:pt>
    <dgm:pt modelId="{A313754D-892B-4C3E-9023-075014DA3DD9}" type="sibTrans" cxnId="{B1F9C23A-95B5-44F6-8C42-912D108E9954}">
      <dgm:prSet/>
      <dgm:spPr/>
      <dgm:t>
        <a:bodyPr/>
        <a:lstStyle/>
        <a:p>
          <a:endParaRPr lang="en-US"/>
        </a:p>
      </dgm:t>
    </dgm:pt>
    <dgm:pt modelId="{E4B99DB2-276C-48A1-BF6C-655BAE5FB479}" type="pres">
      <dgm:prSet presAssocID="{ACFE13C6-B7AD-4F7D-AE82-2AC7D6034FD6}" presName="root" presStyleCnt="0">
        <dgm:presLayoutVars>
          <dgm:dir/>
          <dgm:resizeHandles val="exact"/>
        </dgm:presLayoutVars>
      </dgm:prSet>
      <dgm:spPr/>
    </dgm:pt>
    <dgm:pt modelId="{80A6B5FA-E95F-426E-90A4-A2E991B0C8AE}" type="pres">
      <dgm:prSet presAssocID="{ACFE13C6-B7AD-4F7D-AE82-2AC7D6034FD6}" presName="container" presStyleCnt="0">
        <dgm:presLayoutVars>
          <dgm:dir/>
          <dgm:resizeHandles val="exact"/>
        </dgm:presLayoutVars>
      </dgm:prSet>
      <dgm:spPr/>
    </dgm:pt>
    <dgm:pt modelId="{0B69808C-EEC6-4E46-8CEC-47A1E7BE196F}" type="pres">
      <dgm:prSet presAssocID="{79D41CAB-C019-46DA-B3AE-00883CC1EF70}" presName="compNode" presStyleCnt="0"/>
      <dgm:spPr/>
    </dgm:pt>
    <dgm:pt modelId="{7F7C111F-AB73-4687-BDF4-CC47ED696B39}" type="pres">
      <dgm:prSet presAssocID="{79D41CAB-C019-46DA-B3AE-00883CC1EF70}" presName="iconBgRect" presStyleLbl="bgShp" presStyleIdx="0" presStyleCnt="2"/>
      <dgm:spPr/>
    </dgm:pt>
    <dgm:pt modelId="{DA9B8287-7164-431D-90E1-7F999F26ED0E}" type="pres">
      <dgm:prSet presAssocID="{79D41CAB-C019-46DA-B3AE-00883CC1EF7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pentyny"/>
        </a:ext>
      </dgm:extLst>
    </dgm:pt>
    <dgm:pt modelId="{0ADA0CE8-6237-4CB9-8AE8-D02A0E29174B}" type="pres">
      <dgm:prSet presAssocID="{79D41CAB-C019-46DA-B3AE-00883CC1EF70}" presName="spaceRect" presStyleCnt="0"/>
      <dgm:spPr/>
    </dgm:pt>
    <dgm:pt modelId="{01BC1DB3-BB3C-460F-AA69-A71E9D07751C}" type="pres">
      <dgm:prSet presAssocID="{79D41CAB-C019-46DA-B3AE-00883CC1EF70}" presName="textRect" presStyleLbl="revTx" presStyleIdx="0" presStyleCnt="2">
        <dgm:presLayoutVars>
          <dgm:chMax val="1"/>
          <dgm:chPref val="1"/>
        </dgm:presLayoutVars>
      </dgm:prSet>
      <dgm:spPr/>
    </dgm:pt>
    <dgm:pt modelId="{A579E244-6421-451E-8A32-E23F4E193388}" type="pres">
      <dgm:prSet presAssocID="{E825DD70-27A5-4831-AEA1-7D3E8F7AC23B}" presName="sibTrans" presStyleLbl="sibTrans2D1" presStyleIdx="0" presStyleCnt="0"/>
      <dgm:spPr/>
    </dgm:pt>
    <dgm:pt modelId="{AE82F090-29DA-400A-8D0E-E09BD92D8C24}" type="pres">
      <dgm:prSet presAssocID="{E8E2CAC6-AF88-4AA3-B685-4801188A84D0}" presName="compNode" presStyleCnt="0"/>
      <dgm:spPr/>
    </dgm:pt>
    <dgm:pt modelId="{A509FD49-0C0D-4236-9A60-878A8108C73A}" type="pres">
      <dgm:prSet presAssocID="{E8E2CAC6-AF88-4AA3-B685-4801188A84D0}" presName="iconBgRect" presStyleLbl="bgShp" presStyleIdx="1" presStyleCnt="2"/>
      <dgm:spPr/>
    </dgm:pt>
    <dgm:pt modelId="{E7F49B41-39B4-453C-A311-EDC6EC97E971}" type="pres">
      <dgm:prSet presAssocID="{E8E2CAC6-AF88-4AA3-B685-4801188A84D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tor"/>
        </a:ext>
      </dgm:extLst>
    </dgm:pt>
    <dgm:pt modelId="{0B5E9C82-F7D8-4F0F-A441-66A45B686C7C}" type="pres">
      <dgm:prSet presAssocID="{E8E2CAC6-AF88-4AA3-B685-4801188A84D0}" presName="spaceRect" presStyleCnt="0"/>
      <dgm:spPr/>
    </dgm:pt>
    <dgm:pt modelId="{46F597D1-B0CA-431C-ACF9-74A0D125A332}" type="pres">
      <dgm:prSet presAssocID="{E8E2CAC6-AF88-4AA3-B685-4801188A84D0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5D6A411-B238-4C65-A937-9775A2299FEB}" srcId="{ACFE13C6-B7AD-4F7D-AE82-2AC7D6034FD6}" destId="{79D41CAB-C019-46DA-B3AE-00883CC1EF70}" srcOrd="0" destOrd="0" parTransId="{173FB399-1A22-41AB-9CEB-B1232AEA0101}" sibTransId="{E825DD70-27A5-4831-AEA1-7D3E8F7AC23B}"/>
    <dgm:cxn modelId="{B1F9C23A-95B5-44F6-8C42-912D108E9954}" srcId="{ACFE13C6-B7AD-4F7D-AE82-2AC7D6034FD6}" destId="{E8E2CAC6-AF88-4AA3-B685-4801188A84D0}" srcOrd="1" destOrd="0" parTransId="{44B71B8B-C09A-44FE-B17A-9B69E11FFCC0}" sibTransId="{A313754D-892B-4C3E-9023-075014DA3DD9}"/>
    <dgm:cxn modelId="{1A52AA8B-39CC-4437-879D-91609E9EC7FA}" type="presOf" srcId="{ACFE13C6-B7AD-4F7D-AE82-2AC7D6034FD6}" destId="{E4B99DB2-276C-48A1-BF6C-655BAE5FB479}" srcOrd="0" destOrd="0" presId="urn:microsoft.com/office/officeart/2018/2/layout/IconCircleList"/>
    <dgm:cxn modelId="{46CE75BC-ED3D-4BDE-9B6E-D4479BCE2D06}" type="presOf" srcId="{79D41CAB-C019-46DA-B3AE-00883CC1EF70}" destId="{01BC1DB3-BB3C-460F-AA69-A71E9D07751C}" srcOrd="0" destOrd="0" presId="urn:microsoft.com/office/officeart/2018/2/layout/IconCircleList"/>
    <dgm:cxn modelId="{8932E3C4-9085-4812-BBCF-A6ADFC4D12ED}" type="presOf" srcId="{E825DD70-27A5-4831-AEA1-7D3E8F7AC23B}" destId="{A579E244-6421-451E-8A32-E23F4E193388}" srcOrd="0" destOrd="0" presId="urn:microsoft.com/office/officeart/2018/2/layout/IconCircleList"/>
    <dgm:cxn modelId="{8289ACEA-3471-48B1-8433-EDD77941F862}" type="presOf" srcId="{E8E2CAC6-AF88-4AA3-B685-4801188A84D0}" destId="{46F597D1-B0CA-431C-ACF9-74A0D125A332}" srcOrd="0" destOrd="0" presId="urn:microsoft.com/office/officeart/2018/2/layout/IconCircleList"/>
    <dgm:cxn modelId="{B6373A51-947A-4102-81A5-72739AE80110}" type="presParOf" srcId="{E4B99DB2-276C-48A1-BF6C-655BAE5FB479}" destId="{80A6B5FA-E95F-426E-90A4-A2E991B0C8AE}" srcOrd="0" destOrd="0" presId="urn:microsoft.com/office/officeart/2018/2/layout/IconCircleList"/>
    <dgm:cxn modelId="{45BAB217-5FA8-4A9E-9419-4BA8A56D13D7}" type="presParOf" srcId="{80A6B5FA-E95F-426E-90A4-A2E991B0C8AE}" destId="{0B69808C-EEC6-4E46-8CEC-47A1E7BE196F}" srcOrd="0" destOrd="0" presId="urn:microsoft.com/office/officeart/2018/2/layout/IconCircleList"/>
    <dgm:cxn modelId="{D7E36BD5-454E-442B-BA1F-5ED9C5C0CC7E}" type="presParOf" srcId="{0B69808C-EEC6-4E46-8CEC-47A1E7BE196F}" destId="{7F7C111F-AB73-4687-BDF4-CC47ED696B39}" srcOrd="0" destOrd="0" presId="urn:microsoft.com/office/officeart/2018/2/layout/IconCircleList"/>
    <dgm:cxn modelId="{D593E120-AAF1-4DC0-BBEF-00292EC83710}" type="presParOf" srcId="{0B69808C-EEC6-4E46-8CEC-47A1E7BE196F}" destId="{DA9B8287-7164-431D-90E1-7F999F26ED0E}" srcOrd="1" destOrd="0" presId="urn:microsoft.com/office/officeart/2018/2/layout/IconCircleList"/>
    <dgm:cxn modelId="{E8DFA044-C924-4720-8227-74D247864BE4}" type="presParOf" srcId="{0B69808C-EEC6-4E46-8CEC-47A1E7BE196F}" destId="{0ADA0CE8-6237-4CB9-8AE8-D02A0E29174B}" srcOrd="2" destOrd="0" presId="urn:microsoft.com/office/officeart/2018/2/layout/IconCircleList"/>
    <dgm:cxn modelId="{89C9D81B-EB76-4BED-9690-2CFD80152A56}" type="presParOf" srcId="{0B69808C-EEC6-4E46-8CEC-47A1E7BE196F}" destId="{01BC1DB3-BB3C-460F-AA69-A71E9D07751C}" srcOrd="3" destOrd="0" presId="urn:microsoft.com/office/officeart/2018/2/layout/IconCircleList"/>
    <dgm:cxn modelId="{949A60BB-350E-4ACA-AC1A-31B54B745026}" type="presParOf" srcId="{80A6B5FA-E95F-426E-90A4-A2E991B0C8AE}" destId="{A579E244-6421-451E-8A32-E23F4E193388}" srcOrd="1" destOrd="0" presId="urn:microsoft.com/office/officeart/2018/2/layout/IconCircleList"/>
    <dgm:cxn modelId="{DFE894B1-71DF-4DD2-AF36-A7A149857914}" type="presParOf" srcId="{80A6B5FA-E95F-426E-90A4-A2E991B0C8AE}" destId="{AE82F090-29DA-400A-8D0E-E09BD92D8C24}" srcOrd="2" destOrd="0" presId="urn:microsoft.com/office/officeart/2018/2/layout/IconCircleList"/>
    <dgm:cxn modelId="{CB1EA1A4-EE6A-4FAA-973A-12A0FE1A097A}" type="presParOf" srcId="{AE82F090-29DA-400A-8D0E-E09BD92D8C24}" destId="{A509FD49-0C0D-4236-9A60-878A8108C73A}" srcOrd="0" destOrd="0" presId="urn:microsoft.com/office/officeart/2018/2/layout/IconCircleList"/>
    <dgm:cxn modelId="{D82B269B-4542-413F-9A82-71540A70FD6F}" type="presParOf" srcId="{AE82F090-29DA-400A-8D0E-E09BD92D8C24}" destId="{E7F49B41-39B4-453C-A311-EDC6EC97E971}" srcOrd="1" destOrd="0" presId="urn:microsoft.com/office/officeart/2018/2/layout/IconCircleList"/>
    <dgm:cxn modelId="{4D2C8A97-B956-43CD-829B-D488AB496C65}" type="presParOf" srcId="{AE82F090-29DA-400A-8D0E-E09BD92D8C24}" destId="{0B5E9C82-F7D8-4F0F-A441-66A45B686C7C}" srcOrd="2" destOrd="0" presId="urn:microsoft.com/office/officeart/2018/2/layout/IconCircleList"/>
    <dgm:cxn modelId="{EB3ED0F6-1516-45E6-B874-147F4538FE41}" type="presParOf" srcId="{AE82F090-29DA-400A-8D0E-E09BD92D8C24}" destId="{46F597D1-B0CA-431C-ACF9-74A0D125A33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7EDEB-9C6F-444E-A511-280F1B41AD1D}">
      <dsp:nvSpPr>
        <dsp:cNvPr id="0" name=""/>
        <dsp:cNvSpPr/>
      </dsp:nvSpPr>
      <dsp:spPr>
        <a:xfrm>
          <a:off x="0" y="2995192"/>
          <a:ext cx="8376414" cy="33253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Biskupi zwracają uwagę na konsekwentnie podejmowane przez Jana Pawła II działania w kwestii przeciwdziałania przypadkom wykorzystywania seksualnego małoletnich. Wprowadzony przez Jana Pawła II w 1983 roku nowy „Kodeks Prawa Kanonicznego” jednoznacznie zobligował przełożonych kościelnych do karania sprawiedliwą karą członków kleru, będących sprawcami wykorzystania seksualnego małoletnich, łącznie z wydaleniem ich ze stanu duchownego. Z kolei w 1992 roku Jan Paweł II ogłosił „Katechizm Kościoła Katolickiego”, który w art. 2389 stwierdza, że „nadużycia seksualne popełniane przez dorosłych na dzieciach lub młodzieży powierzonych ich opiece” są grzechem, będącym „jednocześnie gorszącym zamachem na integralność fizyczną i moralną młodych, którzy będą nosić jego piętno przez całe życie, oraz pogwałceniem odpowiedzialności wychowawczej”.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i="0" kern="1200" dirty="0"/>
            <a:t>Pełny tekst Stanowiska: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i="0" kern="1200" dirty="0" err="1"/>
            <a:t>https</a:t>
          </a:r>
          <a:r>
            <a:rPr lang="pl-PL" sz="1600" b="0" i="0" kern="1200" dirty="0"/>
            <a:t>://</a:t>
          </a:r>
          <a:r>
            <a:rPr lang="pl-PL" sz="1600" b="0" i="0" kern="1200" dirty="0" err="1"/>
            <a:t>episkopat.pl</a:t>
          </a:r>
          <a:r>
            <a:rPr lang="pl-PL" sz="1600" b="0" i="0" kern="1200" dirty="0"/>
            <a:t>/rada-stala-kep-jan-pawel-ii-podjal-zdecydowana-walke-z-przypadkami-wykorzystywania-seksualnego-dzieci-i-maloletnich/</a:t>
          </a:r>
          <a:endParaRPr lang="en-US" sz="1600" kern="1200" dirty="0"/>
        </a:p>
      </dsp:txBody>
      <dsp:txXfrm>
        <a:off x="0" y="2995192"/>
        <a:ext cx="8376414" cy="3325336"/>
      </dsp:txXfrm>
    </dsp:sp>
    <dsp:sp modelId="{2E835CCA-3F39-724F-94C8-79EB44A4DE43}">
      <dsp:nvSpPr>
        <dsp:cNvPr id="0" name=""/>
        <dsp:cNvSpPr/>
      </dsp:nvSpPr>
      <dsp:spPr>
        <a:xfrm rot="10800000">
          <a:off x="0" y="757"/>
          <a:ext cx="8376414" cy="3023926"/>
        </a:xfrm>
        <a:prstGeom prst="upArrowCallout">
          <a:avLst/>
        </a:prstGeom>
        <a:solidFill>
          <a:schemeClr val="accent2">
            <a:hueOff val="1535173"/>
            <a:satOff val="171"/>
            <a:lumOff val="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i="0" kern="1200"/>
            <a:t>Jan Paweł II zgodnie z nabywaną wiedzą podjął zdecydowaną walkę z przypadkami wykorzystywania seksualnego dzieci i małoletnich przez niektórych duchownych oraz wprowadził obowiązujące w całym Kościele normy rozliczania tego typu przestępstw – piszą członkowie Rady Stałej Konferencji Episkopatu Polski w Stanowisku wobec działań Jana Pawła II odnoszących się do przestępstw seksualnych wobec małoletnich.</a:t>
          </a:r>
          <a:endParaRPr lang="en-US" sz="1600" kern="1200"/>
        </a:p>
      </dsp:txBody>
      <dsp:txXfrm rot="10800000">
        <a:off x="0" y="757"/>
        <a:ext cx="8376414" cy="1964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C111F-AB73-4687-BDF4-CC47ED696B39}">
      <dsp:nvSpPr>
        <dsp:cNvPr id="0" name=""/>
        <dsp:cNvSpPr/>
      </dsp:nvSpPr>
      <dsp:spPr>
        <a:xfrm>
          <a:off x="245682" y="1075009"/>
          <a:ext cx="1353126" cy="135312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B8287-7164-431D-90E1-7F999F26ED0E}">
      <dsp:nvSpPr>
        <dsp:cNvPr id="0" name=""/>
        <dsp:cNvSpPr/>
      </dsp:nvSpPr>
      <dsp:spPr>
        <a:xfrm>
          <a:off x="529838" y="1359166"/>
          <a:ext cx="784813" cy="7848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C1DB3-BB3C-460F-AA69-A71E9D07751C}">
      <dsp:nvSpPr>
        <dsp:cNvPr id="0" name=""/>
        <dsp:cNvSpPr/>
      </dsp:nvSpPr>
      <dsp:spPr>
        <a:xfrm>
          <a:off x="1888764" y="1075009"/>
          <a:ext cx="3189512" cy="135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/>
            <a:t>Dziękuję za uwagę. </a:t>
          </a:r>
          <a:endParaRPr lang="en-US" sz="2400" kern="1200" dirty="0"/>
        </a:p>
      </dsp:txBody>
      <dsp:txXfrm>
        <a:off x="1888764" y="1075009"/>
        <a:ext cx="3189512" cy="1353126"/>
      </dsp:txXfrm>
    </dsp:sp>
    <dsp:sp modelId="{A509FD49-0C0D-4236-9A60-878A8108C73A}">
      <dsp:nvSpPr>
        <dsp:cNvPr id="0" name=""/>
        <dsp:cNvSpPr/>
      </dsp:nvSpPr>
      <dsp:spPr>
        <a:xfrm>
          <a:off x="5634025" y="1075009"/>
          <a:ext cx="1353126" cy="135312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49B41-39B4-453C-A311-EDC6EC97E971}">
      <dsp:nvSpPr>
        <dsp:cNvPr id="0" name=""/>
        <dsp:cNvSpPr/>
      </dsp:nvSpPr>
      <dsp:spPr>
        <a:xfrm>
          <a:off x="5918181" y="1359166"/>
          <a:ext cx="784813" cy="7848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597D1-B0CA-431C-ACF9-74A0D125A332}">
      <dsp:nvSpPr>
        <dsp:cNvPr id="0" name=""/>
        <dsp:cNvSpPr/>
      </dsp:nvSpPr>
      <dsp:spPr>
        <a:xfrm>
          <a:off x="7277107" y="1075009"/>
          <a:ext cx="3189512" cy="135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dr Jolanta Hajdasz, dyr. CMWP SDP </a:t>
          </a:r>
          <a:endParaRPr lang="en-US" sz="2400" kern="1200" dirty="0"/>
        </a:p>
      </dsp:txBody>
      <dsp:txXfrm>
        <a:off x="7277107" y="1075009"/>
        <a:ext cx="3189512" cy="1353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59C39-8AF9-DC48-B365-16432E46C620}" type="datetimeFigureOut">
              <a:rPr lang="pl-PL" smtClean="0"/>
              <a:t>01.06.2023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54B9A-98FB-EC42-95C6-EFD47A8B33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62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54B9A-98FB-EC42-95C6-EFD47A8B33D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483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54B9A-98FB-EC42-95C6-EFD47A8B33D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41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54B9A-98FB-EC42-95C6-EFD47A8B33D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184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54B9A-98FB-EC42-95C6-EFD47A8B33D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443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54B9A-98FB-EC42-95C6-EFD47A8B33D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366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54B9A-98FB-EC42-95C6-EFD47A8B33D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58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6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1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47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4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2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2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4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3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50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9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amoprusland.nl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ap.pl/aktualnosci/news%2C1548171%2Ckim-jest-ekke-overbeek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.pl/zasada-politycznej-skutecznosci-czyli-po-co-byl-atak-na-jana-pawla-ii/ar/c15-1739347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ecezja.pl/aktualnosci/abp-marek-jedraszewski-o-drugim-zamachu-na-sw-jana-pawla-ii-jego-glos-jest-ciagle-glosem-sprzeciwu-dlatego-probuje-sie-go-zniszczyc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M8nBFLWYT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EC7A4E9-48F9-45C7-80AD-BC890CC7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kcyjny czerwony deseń geometryczny">
            <a:extLst>
              <a:ext uri="{FF2B5EF4-FFF2-40B4-BE49-F238E27FC236}">
                <a16:creationId xmlns:a16="http://schemas.microsoft.com/office/drawing/2014/main" id="{459D134C-3A70-1ECB-0D49-D9BBF9092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6" b="9735"/>
          <a:stretch/>
        </p:blipFill>
        <p:spPr>
          <a:xfrm>
            <a:off x="20" y="316099"/>
            <a:ext cx="12191980" cy="6541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AB0F0DA-94F3-44F9-8EC2-68A8974D4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-3704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11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2DC1C5C-087E-FE3F-153E-E56CAF617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7129" y="34085"/>
            <a:ext cx="9705338" cy="2675467"/>
          </a:xfrm>
        </p:spPr>
        <p:txBody>
          <a:bodyPr anchor="t">
            <a:normAutofit fontScale="90000"/>
          </a:bodyPr>
          <a:lstStyle/>
          <a:p>
            <a:pPr algn="r"/>
            <a:br>
              <a:rPr lang="pl-PL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manipulacji i publikacji medialnych</a:t>
            </a:r>
            <a:b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wokół reportażu TVN „Franciszkańska 3″ </a:t>
            </a:r>
            <a:b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 książki wydawnictwa Agora</a:t>
            </a:r>
            <a:b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„Maxima Culpa. Jan Paweł II wiedział” .</a:t>
            </a:r>
            <a:br>
              <a:rPr lang="pl-PL" sz="24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Jolanta Hajdasz, dyr. CMWP SDP </a:t>
            </a:r>
            <a:br>
              <a:rPr lang="pl-PL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4DD8B0-40AF-4020-8C96-647535353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82343"/>
            <a:ext cx="12192000" cy="1199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39FEFA-9348-4293-8BE3-A839A728F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892836"/>
            <a:ext cx="4963886" cy="9983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EF1789-F770-4DEA-9FB9-FF3687CD3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2" y="0"/>
            <a:ext cx="1132766" cy="637522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81FC7E-935E-433B-B20A-09D9057E9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7663219" y="0"/>
            <a:ext cx="4528780" cy="8052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1666438-EE75-4103-A667-DA87DA25B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4052048"/>
            <a:ext cx="2713054" cy="28296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1">
            <a:extLst>
              <a:ext uri="{FF2B5EF4-FFF2-40B4-BE49-F238E27FC236}">
                <a16:creationId xmlns:a16="http://schemas.microsoft.com/office/drawing/2014/main" id="{1C2392E5-1604-427A-8091-D1CF6AB24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stCxn id="7" idx="3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49214" y="6281997"/>
            <a:ext cx="4042786" cy="59965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dtytuł 2">
            <a:extLst>
              <a:ext uri="{FF2B5EF4-FFF2-40B4-BE49-F238E27FC236}">
                <a16:creationId xmlns:a16="http://schemas.microsoft.com/office/drawing/2014/main" id="{19D15077-C61F-5CB5-FE4A-43ADE9F2E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000" y="5672818"/>
            <a:ext cx="9832622" cy="1037546"/>
          </a:xfrm>
        </p:spPr>
        <p:txBody>
          <a:bodyPr anchor="ctr">
            <a:normAutofit/>
          </a:bodyPr>
          <a:lstStyle/>
          <a:p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Atak   na    Jana Pawła II </a:t>
            </a:r>
            <a:endParaRPr lang="pl-PL" sz="40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04A33F2-A7E2-46BA-B335-F897E96C8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1501254"/>
            <a:ext cx="589522" cy="53803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217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Ludzka twarz, osoba, ubrania, szalik&#10;&#10;Opis wygenerowany automatycznie">
            <a:extLst>
              <a:ext uri="{FF2B5EF4-FFF2-40B4-BE49-F238E27FC236}">
                <a16:creationId xmlns:a16="http://schemas.microsoft.com/office/drawing/2014/main" id="{F5C44B5C-0F52-4934-4D74-175C04E61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4" r="40185" b="1"/>
          <a:stretch/>
        </p:blipFill>
        <p:spPr>
          <a:xfrm>
            <a:off x="7177063" y="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2928D05-D04F-A61D-DBEC-9634561D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1" y="274320"/>
            <a:ext cx="6458493" cy="1213821"/>
          </a:xfrm>
        </p:spPr>
        <p:txBody>
          <a:bodyPr>
            <a:normAutofit/>
          </a:bodyPr>
          <a:lstStyle/>
          <a:p>
            <a:r>
              <a:rPr lang="pl-PL" sz="3700" i="0" dirty="0">
                <a:latin typeface="+mn-lt"/>
              </a:rPr>
              <a:t>Franciszkańska 3  - przykłady manipulacji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8FCFEB-00A7-D56A-5413-16A8A6DD2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1" y="1724030"/>
            <a:ext cx="7020196" cy="4859650"/>
          </a:xfrm>
        </p:spPr>
        <p:txBody>
          <a:bodyPr>
            <a:normAutofit fontScale="25000" lnSpcReduction="20000"/>
          </a:bodyPr>
          <a:lstStyle/>
          <a:p>
            <a:r>
              <a:rPr lang="pl-PL" sz="6400" dirty="0"/>
              <a:t> </a:t>
            </a:r>
            <a:r>
              <a:rPr lang="pl-PL" sz="6400" b="1" dirty="0"/>
              <a:t>w reportażu „Franciszkańska 3” pojawia się nowa „przyjaciółka” Jana Pawła II, Anna Karoń Ostrowska, przedstawiana jako filozofka i wychowanka Jana Pawła II, doktor filozofii, wykładowca akademicki, od 1993 r. w redakcji „Więzi”. Współzałożycielka Instytutu Myśli Józefa Tischnera.</a:t>
            </a:r>
            <a:endParaRPr lang="pl-PL" sz="6400" dirty="0"/>
          </a:p>
          <a:p>
            <a:r>
              <a:rPr lang="pl-PL" sz="6400" dirty="0"/>
              <a:t>Jej zdaniem papież , jeśli chodzi o sprawy kościelne, był zupełnie inny niż prywatnie, wręcz "cyniczny". </a:t>
            </a:r>
            <a:r>
              <a:rPr lang="pl-PL" sz="6400" i="1" dirty="0"/>
              <a:t>"Nie chciał analizować zła i nie chciał się też z nim konfrontować. Nie chciał dotykać problemu zła w konkretnym człowieku, który stał przed nim albo którego znał. Bronił się przed tym</a:t>
            </a:r>
            <a:r>
              <a:rPr lang="pl-PL" sz="6400" dirty="0"/>
              <a:t>" — mówi na lamach Onetu. "</a:t>
            </a:r>
            <a:r>
              <a:rPr lang="pl-PL" sz="6400" i="1" dirty="0"/>
              <a:t>Natomiast nie można udawać, że Jan Paweł II nie popełniał błędów, robił złe rzeczy, jak teraz się to odsłania </a:t>
            </a:r>
            <a:r>
              <a:rPr lang="pl-PL" sz="6400" dirty="0"/>
              <a:t>– mówi w wywiadzie dla RMF FM.</a:t>
            </a:r>
          </a:p>
          <a:p>
            <a:pPr marL="0" indent="0">
              <a:buNone/>
            </a:pPr>
            <a:r>
              <a:rPr lang="pl-PL" sz="6400" dirty="0"/>
              <a:t>Źródło : </a:t>
            </a:r>
            <a:r>
              <a:rPr lang="pl-PL" sz="6400" dirty="0" err="1"/>
              <a:t>https</a:t>
            </a:r>
            <a:r>
              <a:rPr lang="pl-PL" sz="6400" dirty="0"/>
              <a:t>://</a:t>
            </a:r>
            <a:r>
              <a:rPr lang="pl-PL" sz="6400" dirty="0" err="1"/>
              <a:t>wydarzenia.interia.pl</a:t>
            </a:r>
            <a:r>
              <a:rPr lang="pl-PL" sz="6400" dirty="0"/>
              <a:t>/wideo/video,vId,3302011</a:t>
            </a:r>
          </a:p>
          <a:p>
            <a:endParaRPr lang="pl-PL" sz="6400" dirty="0"/>
          </a:p>
          <a:p>
            <a:r>
              <a:rPr lang="pl-PL" sz="6400" i="1" dirty="0"/>
              <a:t>Trzeba tu jednak pamiętać, że Karol Wojtyła wstąpił do Krakowskiego Seminarium Duchownego w wieku 22 lat, w czasie niemieckiej okupacji. Był wtedy sierotą, bez ojca i matki, zupełnie też samotny. Wszedł do Kościoła i dostał w tym Kościele z rąk kard. Adama Sapiehy pełne wsparcie, pomoc, studia, możliwość zarabiania pieniędzy, karierę i wyjazdy zagraniczne. Wojtyła wszedł do Kościoła i wszystko dostał od tego Kościoła </a:t>
            </a:r>
          </a:p>
          <a:p>
            <a:endParaRPr lang="pl-PL" sz="6400" i="1" dirty="0"/>
          </a:p>
          <a:p>
            <a:pPr marL="0" indent="0">
              <a:buNone/>
            </a:pPr>
            <a:r>
              <a:rPr lang="pl-PL" sz="4800" dirty="0"/>
              <a:t>Źródło : </a:t>
            </a:r>
            <a:r>
              <a:rPr lang="pl-PL" sz="4800" dirty="0" err="1"/>
              <a:t>https</a:t>
            </a:r>
            <a:r>
              <a:rPr lang="pl-PL" sz="4800" dirty="0"/>
              <a:t>://</a:t>
            </a:r>
            <a:r>
              <a:rPr lang="pl-PL" sz="4800" dirty="0" err="1"/>
              <a:t>wiadomosci.gazeta.pl</a:t>
            </a:r>
            <a:r>
              <a:rPr lang="pl-PL" sz="4800" dirty="0"/>
              <a:t>/</a:t>
            </a:r>
            <a:r>
              <a:rPr lang="pl-PL" sz="4800" dirty="0" err="1"/>
              <a:t>wiadomosci</a:t>
            </a:r>
            <a:r>
              <a:rPr lang="pl-PL" sz="4800" dirty="0"/>
              <a:t>/7,114883,29537129,anna-karon-ostrowska-na-ostatnim-spotkaniu-z-janem-pawlem-ii.html</a:t>
            </a:r>
            <a:br>
              <a:rPr lang="pl-PL" sz="4200" dirty="0"/>
            </a:br>
            <a:br>
              <a:rPr lang="pl-PL" sz="4200" dirty="0"/>
            </a:br>
            <a:br>
              <a:rPr lang="pl-PL" sz="4200" dirty="0"/>
            </a:br>
            <a:endParaRPr lang="pl-PL" sz="4200" dirty="0"/>
          </a:p>
          <a:p>
            <a:endParaRPr lang="pl-PL" sz="2000" dirty="0"/>
          </a:p>
          <a:p>
            <a:endParaRPr lang="pl-PL" sz="20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587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928D05-D04F-A61D-DBEC-9634561D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320" y="-19394"/>
            <a:ext cx="7401347" cy="1600000"/>
          </a:xfrm>
        </p:spPr>
        <p:txBody>
          <a:bodyPr>
            <a:normAutofit/>
          </a:bodyPr>
          <a:lstStyle/>
          <a:p>
            <a:r>
              <a:rPr lang="pl-PL" sz="3200" i="0" dirty="0">
                <a:latin typeface="+mn-lt"/>
              </a:rPr>
              <a:t>Franciszkańska 3  - </a:t>
            </a:r>
            <a:br>
              <a:rPr lang="pl-PL" sz="3200" i="0" dirty="0">
                <a:latin typeface="+mn-lt"/>
              </a:rPr>
            </a:br>
            <a:r>
              <a:rPr lang="pl-PL" sz="3200" i="0" dirty="0">
                <a:latin typeface="+mn-lt"/>
              </a:rPr>
              <a:t>ocena dr hab. Łucja Marek, IPN Kraków</a:t>
            </a:r>
          </a:p>
        </p:txBody>
      </p:sp>
      <p:pic>
        <p:nvPicPr>
          <p:cNvPr id="5" name="Symbol zastępczy zawartości 4" descr="Obraz zawierający Ludzka twarz, mikrofon, ubrania, osoba&#10;&#10;Opis wygenerowany automatycznie">
            <a:extLst>
              <a:ext uri="{FF2B5EF4-FFF2-40B4-BE49-F238E27FC236}">
                <a16:creationId xmlns:a16="http://schemas.microsoft.com/office/drawing/2014/main" id="{5AF41956-B4B6-AF55-2262-5F93E9A4D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8" r="13471" b="2"/>
          <a:stretch/>
        </p:blipFill>
        <p:spPr>
          <a:xfrm>
            <a:off x="1" y="-19394"/>
            <a:ext cx="4853320" cy="7278166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E654AC-A2AE-0F35-0F41-EB692D98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464" y="1439853"/>
            <a:ext cx="7602584" cy="5678166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pl-PL" sz="3800" b="1" dirty="0"/>
              <a:t>Badania przeprowadzone przez Marcina Gutowskiego i </a:t>
            </a:r>
            <a:r>
              <a:rPr lang="pl-PL" sz="3800" b="1" dirty="0" err="1"/>
              <a:t>Ekke</a:t>
            </a:r>
            <a:r>
              <a:rPr lang="pl-PL" sz="3800" b="1" dirty="0"/>
              <a:t> </a:t>
            </a:r>
            <a:r>
              <a:rPr lang="pl-PL" sz="3800" b="1" dirty="0" err="1"/>
              <a:t>Overbeeka</a:t>
            </a:r>
            <a:r>
              <a:rPr lang="pl-PL" sz="3800" b="1" dirty="0"/>
              <a:t> nie są zgodne z warsztatem badań historycznych, ani też z rzetelnym warsztatem dziennikarskim. Jest to ahistoryczna interpretacja i ahistoryczna ocena źródeł dawnych UB i SB znajdujących się dziś w zasobie IPN</a:t>
            </a:r>
          </a:p>
          <a:p>
            <a:pPr algn="just"/>
            <a:r>
              <a:rPr lang="pl-PL" sz="3800" dirty="0"/>
              <a:t>zachowania i decyzje ówczesnych ludzi, w tym samego kard. Karola Wojtyły, oceniane są przez pryzmat dzisiejszego stanu wiedzy, przy jednoczesnym braku uwzględnienia realiów tamtej epoki. </a:t>
            </a:r>
          </a:p>
          <a:p>
            <a:pPr algn="just"/>
            <a:r>
              <a:rPr lang="pl-PL" sz="3800" dirty="0"/>
              <a:t>Autorzy nie biorą pod uwagę także szerszego kontekstu historycznego, czyli ówczesnej świadomości społecznej, a szczególnie sytuacji Kościoła w totalitarnym państwie.</a:t>
            </a:r>
          </a:p>
          <a:p>
            <a:pPr algn="just"/>
            <a:r>
              <a:rPr lang="pl-PL" sz="3800" dirty="0"/>
              <a:t> Ponadto, zarówno u Gutowskiego, jak i u </a:t>
            </a:r>
            <a:r>
              <a:rPr lang="pl-PL" sz="3800" dirty="0" err="1"/>
              <a:t>Overbeeka</a:t>
            </a:r>
            <a:r>
              <a:rPr lang="pl-PL" sz="3800" dirty="0"/>
              <a:t> obserwujemy nierzetelne podejście do dokumentacji, do której mieli dostęp. Dokumenty, które analizowali, zostały potraktowane w sposób wybiórczy. Zostały z nich zaczerpnięte tylko te informacje i te fragmenty, które w jakiejś mierze korespondują z tezą, którą autorzy starają się wykazać, bądź też, jak u </a:t>
            </a:r>
            <a:r>
              <a:rPr lang="pl-PL" sz="3800" dirty="0" err="1"/>
              <a:t>Overbeeka</a:t>
            </a:r>
            <a:r>
              <a:rPr lang="pl-PL" sz="3800" dirty="0"/>
              <a:t>, są one nadinterpretowane w sposób nieuprawniony. Brakuje analizy i wnioskowania na podstawie całości zachowanych materiałów w danej sprawie.</a:t>
            </a:r>
          </a:p>
          <a:p>
            <a:pPr algn="just"/>
            <a:endParaRPr lang="pl-PL" sz="3800" dirty="0"/>
          </a:p>
          <a:p>
            <a:r>
              <a:rPr lang="pl-PL" sz="2900" dirty="0"/>
              <a:t>Źródło: </a:t>
            </a:r>
            <a:r>
              <a:rPr lang="pl-PL" sz="2900" dirty="0" err="1"/>
              <a:t>https</a:t>
            </a:r>
            <a:r>
              <a:rPr lang="pl-PL" sz="2900" dirty="0"/>
              <a:t>://</a:t>
            </a:r>
            <a:r>
              <a:rPr lang="pl-PL" sz="2900" dirty="0" err="1"/>
              <a:t>www.ekai.pl</a:t>
            </a:r>
            <a:r>
              <a:rPr lang="pl-PL" sz="2900" dirty="0"/>
              <a:t>/dr-hab-lucja-marek-z-ipn-badania-historyczne-wykazuja-ze-kard-wojtyla-reagowal-prawidlowo-na-przestepstwa-pedofilii/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97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54E823-AD60-1C5F-6B6D-9E27F7AA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8" y="-259645"/>
            <a:ext cx="6794556" cy="1704623"/>
          </a:xfrm>
        </p:spPr>
        <p:txBody>
          <a:bodyPr>
            <a:normAutofit/>
          </a:bodyPr>
          <a:lstStyle/>
          <a:p>
            <a:pPr algn="r"/>
            <a:r>
              <a:rPr lang="pl-PL" sz="2800" b="1" i="0" dirty="0">
                <a:latin typeface="+mn-lt"/>
              </a:rPr>
              <a:t>Maxima Culpa. Jan Paweł II wiedział</a:t>
            </a:r>
            <a:br>
              <a:rPr lang="pl-PL" sz="2800" b="1" i="0" dirty="0">
                <a:latin typeface="+mn-lt"/>
              </a:rPr>
            </a:br>
            <a:r>
              <a:rPr lang="pl-PL" sz="2800" i="0" dirty="0">
                <a:latin typeface="+mn-lt"/>
              </a:rPr>
              <a:t>KSIĄŻKA </a:t>
            </a:r>
            <a:r>
              <a:rPr lang="pl-PL" sz="2800" i="0" dirty="0" err="1">
                <a:latin typeface="+mn-lt"/>
              </a:rPr>
              <a:t>Ekke</a:t>
            </a:r>
            <a:r>
              <a:rPr lang="pl-PL" sz="2800" i="0" dirty="0">
                <a:latin typeface="+mn-lt"/>
              </a:rPr>
              <a:t> </a:t>
            </a:r>
            <a:r>
              <a:rPr lang="pl-PL" sz="2800" i="0" dirty="0" err="1">
                <a:latin typeface="+mn-lt"/>
              </a:rPr>
              <a:t>OverbeekA</a:t>
            </a:r>
            <a:br>
              <a:rPr lang="pl-PL" sz="2800" i="0" dirty="0">
                <a:latin typeface="+mn-lt"/>
              </a:rPr>
            </a:br>
            <a:r>
              <a:rPr lang="pl-PL" sz="2800" i="0" dirty="0">
                <a:latin typeface="+mn-lt"/>
              </a:rPr>
              <a:t>WYDAWNICTWO AGORA</a:t>
            </a:r>
          </a:p>
        </p:txBody>
      </p:sp>
      <p:pic>
        <p:nvPicPr>
          <p:cNvPr id="5" name="Symbol zastępczy zawartości 4" descr="Obraz zawierający tekst, książka, plakat, osoba&#10;&#10;Opis wygenerowany automatycznie">
            <a:extLst>
              <a:ext uri="{FF2B5EF4-FFF2-40B4-BE49-F238E27FC236}">
                <a16:creationId xmlns:a16="http://schemas.microsoft.com/office/drawing/2014/main" id="{BB84B858-97DD-9148-AE6D-C4A5B435C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993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B474AF-7611-4338-05F2-5EB48C8F9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1557867"/>
            <a:ext cx="6876509" cy="5396088"/>
          </a:xfrm>
        </p:spPr>
        <p:txBody>
          <a:bodyPr>
            <a:normAutofit/>
          </a:bodyPr>
          <a:lstStyle/>
          <a:p>
            <a:r>
              <a:rPr lang="pl-PL" sz="2000" b="1" dirty="0"/>
              <a:t>Karol Wojtyła wiedział o pedofilii wśród księży, zanim został papieżem I pomagał im uniknąć odpowiedzialności, bo znał problem z czasów, kiedy był arcybiskupem krakowskim </a:t>
            </a:r>
            <a:r>
              <a:rPr lang="pl-PL" sz="2000" dirty="0"/>
              <a:t>– to główna teza  książki "Maxima Culpa. Jan Paweł II wiedział", holenderskiego  dziennikarza </a:t>
            </a:r>
            <a:r>
              <a:rPr lang="pl-PL" sz="2000" dirty="0" err="1"/>
              <a:t>Ekke</a:t>
            </a:r>
            <a:r>
              <a:rPr lang="pl-PL" sz="2000" dirty="0"/>
              <a:t> </a:t>
            </a:r>
            <a:r>
              <a:rPr lang="pl-PL" sz="2000" dirty="0" err="1"/>
              <a:t>Overbeek</a:t>
            </a:r>
            <a:endParaRPr lang="pl-PL" sz="2000" dirty="0"/>
          </a:p>
          <a:p>
            <a:r>
              <a:rPr lang="pl-PL" sz="2000" dirty="0" err="1"/>
              <a:t>Overbeek</a:t>
            </a:r>
            <a:r>
              <a:rPr lang="pl-PL" sz="2000" dirty="0"/>
              <a:t> przedstawiany jest jako dziennikarz, który zajmuje się badaniem nadużyć w Kościele</a:t>
            </a:r>
          </a:p>
          <a:p>
            <a:r>
              <a:rPr lang="pl-PL" sz="2000" dirty="0"/>
              <a:t>Karol Wojtyła nieraz stał oko w oko z księżmi, którzy przyznawali się do molestowania dzieci. Zupełnym nieporozumieniem jest myślenie, że wszystko, co znajduje się w aktach SB, to wielkie fałszerstwo — wypowiada się  dla Onetu </a:t>
            </a:r>
            <a:r>
              <a:rPr lang="pl-PL" sz="2000" dirty="0" err="1"/>
              <a:t>Overbeek</a:t>
            </a:r>
            <a:r>
              <a:rPr lang="pl-PL" sz="2000" dirty="0"/>
              <a:t> </a:t>
            </a:r>
          </a:p>
          <a:p>
            <a:endParaRPr lang="pl-PL" sz="2000" dirty="0"/>
          </a:p>
          <a:p>
            <a:r>
              <a:rPr lang="pl-PL" sz="1800" dirty="0"/>
              <a:t>Źródło: </a:t>
            </a:r>
            <a:r>
              <a:rPr lang="pl-PL" sz="1800" dirty="0" err="1"/>
              <a:t>https</a:t>
            </a:r>
            <a:r>
              <a:rPr lang="pl-PL" sz="1800" dirty="0"/>
              <a:t>://</a:t>
            </a:r>
            <a:r>
              <a:rPr lang="pl-PL" sz="1800" dirty="0" err="1"/>
              <a:t>kultura.onet.pl</a:t>
            </a:r>
            <a:r>
              <a:rPr lang="pl-PL" sz="1800" dirty="0"/>
              <a:t>/</a:t>
            </a:r>
            <a:r>
              <a:rPr lang="pl-PL" sz="1800" dirty="0" err="1"/>
              <a:t>ksiazki</a:t>
            </a:r>
            <a:r>
              <a:rPr lang="pl-PL" sz="1800" dirty="0"/>
              <a:t>/</a:t>
            </a:r>
            <a:r>
              <a:rPr lang="pl-PL" sz="1800" dirty="0" err="1"/>
              <a:t>te-dowody-sa-niepodwazalne-w-jednym-jan-pawel-ii-mial-racje</a:t>
            </a:r>
            <a:r>
              <a:rPr lang="pl-PL" sz="1800" dirty="0"/>
              <a:t>/0c36pft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617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999E83-0776-8719-E712-D434D8BD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337" y="107262"/>
            <a:ext cx="6238688" cy="1247406"/>
          </a:xfrm>
        </p:spPr>
        <p:txBody>
          <a:bodyPr>
            <a:normAutofit/>
          </a:bodyPr>
          <a:lstStyle/>
          <a:p>
            <a:pPr algn="r"/>
            <a:r>
              <a:rPr lang="pl-PL" sz="3600" i="0" dirty="0" err="1">
                <a:latin typeface="+mn-lt"/>
              </a:rPr>
              <a:t>Ekke</a:t>
            </a:r>
            <a:r>
              <a:rPr lang="pl-PL" sz="3600" i="0" dirty="0">
                <a:latin typeface="+mn-lt"/>
              </a:rPr>
              <a:t> </a:t>
            </a:r>
            <a:r>
              <a:rPr lang="pl-PL" sz="3600" i="0" dirty="0" err="1">
                <a:latin typeface="+mn-lt"/>
              </a:rPr>
              <a:t>Overbeek</a:t>
            </a:r>
            <a:r>
              <a:rPr lang="pl-PL" sz="3600" i="0" dirty="0">
                <a:latin typeface="+mn-lt"/>
              </a:rPr>
              <a:t> – </a:t>
            </a:r>
            <a:br>
              <a:rPr lang="pl-PL" sz="3600" i="0" dirty="0">
                <a:latin typeface="+mn-lt"/>
              </a:rPr>
            </a:br>
            <a:r>
              <a:rPr lang="pl-PL" sz="3600" i="0" dirty="0">
                <a:latin typeface="+mn-lt"/>
              </a:rPr>
              <a:t>fragmenty biografii</a:t>
            </a:r>
            <a:endParaRPr lang="pl-PL" sz="3600" dirty="0"/>
          </a:p>
        </p:txBody>
      </p:sp>
      <p:pic>
        <p:nvPicPr>
          <p:cNvPr id="5" name="Symbol zastępczy zawartości 4" descr="Obraz zawierający Ludzka twarz, osoba, ubrania, Podbródek&#10;&#10;Opis wygenerowany automatycznie">
            <a:extLst>
              <a:ext uri="{FF2B5EF4-FFF2-40B4-BE49-F238E27FC236}">
                <a16:creationId xmlns:a16="http://schemas.microsoft.com/office/drawing/2014/main" id="{938B184D-D588-C05C-998E-F7B08D5A3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7" r="30499" b="2"/>
          <a:stretch/>
        </p:blipFill>
        <p:spPr>
          <a:xfrm>
            <a:off x="0" y="31993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050D207-E3CB-B302-B8A1-1B52BF41A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675" y="1354668"/>
            <a:ext cx="7742413" cy="4862670"/>
          </a:xfrm>
        </p:spPr>
        <p:txBody>
          <a:bodyPr>
            <a:noAutofit/>
          </a:bodyPr>
          <a:lstStyle/>
          <a:p>
            <a:pPr algn="just"/>
            <a:r>
              <a:rPr lang="pl-PL" sz="1600" dirty="0" err="1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Ekke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Overbeck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mieszka od lat w Polsce i jest korespondentem holenderskiego dziennika „</a:t>
            </a:r>
            <a:r>
              <a:rPr lang="pl-PL" sz="1600" dirty="0" err="1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Trouw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”. Nie należy do nagrodzonych, czy znanych dziennikarzy w swoim ojczystym kraju, nie jest  zapraszany do debat na temat Polski</a:t>
            </a:r>
          </a:p>
          <a:p>
            <a:pPr algn="just"/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 można przeczytać na blogu 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www.raamoprusland.nl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(”okno na Rosję”), na którym opublikował kilka tekstów o </a:t>
            </a:r>
            <a:r>
              <a:rPr lang="pl-PL" sz="1600" dirty="0">
                <a:solidFill>
                  <a:srgbClr val="16171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Polsce,  studiował filozofię i języki romańskie </a:t>
            </a:r>
          </a:p>
          <a:p>
            <a:pPr algn="just"/>
            <a:r>
              <a:rPr lang="pl-PL" sz="1600" dirty="0">
                <a:solidFill>
                  <a:srgbClr val="16171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2014 r. 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opublikował swoją pierwszą książkę na temat wykorzystywania seksualnego w Kościele katolickim w Polsce pt. „Lękajcie się”</a:t>
            </a:r>
          </a:p>
          <a:p>
            <a:pPr algn="just"/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solidFill>
                  <a:srgbClr val="16171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uż pobieżny przegląd jego tekstów na temat Polski pokazuje że uprawia dziennikarstwo nacechowane wyraźnie niechęcią do konserwatystów i odwołujące się do jednej strony sporu politycznego - tej liberalno-lewicowej</a:t>
            </a:r>
          </a:p>
          <a:p>
            <a:pPr algn="just"/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autor książki miał się często z prawdą w swoich korespondencjach o czym wprost mówił między innymi holenderski korespondent PAP Andrzej </a:t>
            </a:r>
            <a:r>
              <a:rPr lang="pl-PL" sz="1600" dirty="0" err="1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Pawluczyk</a:t>
            </a:r>
            <a:r>
              <a:rPr lang="pl-PL" sz="1600" dirty="0">
                <a:solidFill>
                  <a:srgbClr val="16171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autor kłamał w 2016 r. o tym, że w Polsce wzrosła liczba incydentów antysemickich. Prostowałem to w polemice, którą opublikował dziennik @</a:t>
            </a:r>
            <a:r>
              <a:rPr lang="pl-PL" sz="1600" dirty="0" err="1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trouw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Wg </a:t>
            </a:r>
            <a:r>
              <a:rPr lang="pl-PL" sz="1600" dirty="0" err="1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Pawluczyka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Overbeek</a:t>
            </a:r>
            <a:r>
              <a:rPr lang="pl-PL" sz="16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dziennikarz , który ma łatwość formowania opinii, które nie znajdują pokrycia w faktach.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rgbClr val="16171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sz="1600" dirty="0">
                <a:solidFill>
                  <a:srgbClr val="161718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https://www.pap.pl/aktualnosci/news%2C1548171%2Ckim-jest-ekke-overbeek.html</a:t>
            </a:r>
            <a:endParaRPr lang="pl-PL" sz="1600" dirty="0">
              <a:solidFill>
                <a:srgbClr val="16171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600" dirty="0">
              <a:solidFill>
                <a:srgbClr val="16171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19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osoba, ubrania, szata, Ludzka twarz&#10;&#10;Opis wygenerowany automatycznie">
            <a:extLst>
              <a:ext uri="{FF2B5EF4-FFF2-40B4-BE49-F238E27FC236}">
                <a16:creationId xmlns:a16="http://schemas.microsoft.com/office/drawing/2014/main" id="{4D29817C-9000-BDCE-EF1E-3F5D27B43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7" r="37517" b="1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905B78F-0C7E-0BC8-4FE5-B515A0EA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3" y="102929"/>
            <a:ext cx="7327236" cy="992094"/>
          </a:xfrm>
        </p:spPr>
        <p:txBody>
          <a:bodyPr>
            <a:normAutofit/>
          </a:bodyPr>
          <a:lstStyle/>
          <a:p>
            <a:r>
              <a:rPr lang="pl-PL" sz="2800" b="1" i="0" dirty="0" err="1">
                <a:latin typeface="+mn-lt"/>
              </a:rPr>
              <a:t>Ekke</a:t>
            </a:r>
            <a:r>
              <a:rPr lang="pl-PL" sz="2800" b="1" i="0" dirty="0">
                <a:latin typeface="+mn-lt"/>
              </a:rPr>
              <a:t> </a:t>
            </a:r>
            <a:r>
              <a:rPr lang="pl-PL" sz="2800" b="1" i="0" dirty="0" err="1">
                <a:latin typeface="+mn-lt"/>
              </a:rPr>
              <a:t>Overbeek</a:t>
            </a:r>
            <a:r>
              <a:rPr lang="pl-PL" sz="2800" b="1" i="0" dirty="0">
                <a:latin typeface="+mn-lt"/>
              </a:rPr>
              <a:t> –  ważne fragmenty biografii</a:t>
            </a:r>
            <a:endParaRPr lang="pl-PL" sz="28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503AEB-D85C-F3A7-CD5C-256C0598A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5023"/>
            <a:ext cx="6592048" cy="566004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sz="24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Autor  książki „Maxima Culpa. Jan Paweł II wiedział” to przy tym ta sama osoba, która przed laty odkryła i namówiła niejakiego Marka Lisińskiego do założenia fundacji "Nie lękajcie się". </a:t>
            </a:r>
          </a:p>
          <a:p>
            <a:pPr algn="just"/>
            <a:r>
              <a:rPr lang="pl-PL" sz="24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Fundacja ta była pierwszą organizacją mającą wspierać ofiary pedofilii w kościele, a jej działalność od początku wspierały entuzjastycznie </a:t>
            </a:r>
            <a:r>
              <a:rPr lang="pl-PL" sz="2400" dirty="0" err="1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mainstreamowe</a:t>
            </a:r>
            <a:r>
              <a:rPr lang="pl-PL" sz="24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media.  </a:t>
            </a:r>
          </a:p>
          <a:p>
            <a:pPr algn="just"/>
            <a:r>
              <a:rPr lang="pl-PL" sz="24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Fundacji "Nie lękajcie się" udało się zebrać setki tysięcy złotych, a dzięki manipulacjom wspomniany szef tej fundacji spotkał się z nieświadomym oszustwa Papieżem Franciszkiem, co miało go uwiarygodnić w oczach nas wszystkich. </a:t>
            </a:r>
          </a:p>
          <a:p>
            <a:pPr algn="just"/>
            <a:r>
              <a:rPr lang="pl-PL" sz="24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Warto przypomnieć, że w grudniu 2021 roku sąd w Łodzi uznał, że świadectwa molestowania przez księdza przedstawione przez Marka Lisińskiego są absolutnie niewiarygodne, a były prezes fundacji "Nie lękajcie się" kłamał także w sprawach finansowych. Sąd drugiej instancji całkowicie oddalił roszczenia tego byłego działacza na rzecz pokrzywdzonych w Kościele, który żądał od diecezji, parafii </a:t>
            </a:r>
            <a:r>
              <a:rPr lang="pl-PL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oskarżonego księdza miliona zł. odszkodowania. Ma on nawet zapłacić ponad 11 tysięcy kosztów tego procesu</a:t>
            </a:r>
            <a:r>
              <a:rPr lang="pl-PL" sz="2400">
                <a:solidFill>
                  <a:srgbClr val="16171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pl-PL" sz="2400" dirty="0">
              <a:solidFill>
                <a:srgbClr val="16171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9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sz="19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pl-PL" sz="19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pl-PL" sz="19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wyborcza.pl</a:t>
            </a:r>
            <a:r>
              <a:rPr lang="pl-PL" sz="19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/7,75398,27916709,lisinski-nie-byl-molestowany-przez-ksiedza-sad-potwierdza-ustalenia.html</a:t>
            </a:r>
            <a:endParaRPr lang="pl-PL" sz="1900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63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Ludzka twarz, osoba, ubrania, Podbródek&#10;&#10;Opis wygenerowany automatycznie">
            <a:extLst>
              <a:ext uri="{FF2B5EF4-FFF2-40B4-BE49-F238E27FC236}">
                <a16:creationId xmlns:a16="http://schemas.microsoft.com/office/drawing/2014/main" id="{938B184D-D588-C05C-998E-F7B08D5A3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2" r="28772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D999E83-0776-8719-E712-D434D8BD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467834"/>
            <a:ext cx="7068173" cy="1101322"/>
          </a:xfrm>
        </p:spPr>
        <p:txBody>
          <a:bodyPr>
            <a:normAutofit/>
          </a:bodyPr>
          <a:lstStyle/>
          <a:p>
            <a:r>
              <a:rPr lang="pl-PL" b="1" i="0" dirty="0" err="1">
                <a:latin typeface="+mn-lt"/>
              </a:rPr>
              <a:t>Ekke</a:t>
            </a:r>
            <a:r>
              <a:rPr lang="pl-PL" b="1" i="0" dirty="0">
                <a:latin typeface="+mn-lt"/>
              </a:rPr>
              <a:t> </a:t>
            </a:r>
            <a:r>
              <a:rPr lang="pl-PL" b="1" i="0" dirty="0" err="1">
                <a:latin typeface="+mn-lt"/>
              </a:rPr>
              <a:t>Overbeek</a:t>
            </a:r>
            <a:r>
              <a:rPr lang="pl-PL" b="1" i="0" dirty="0">
                <a:latin typeface="+mn-lt"/>
              </a:rPr>
              <a:t> –  </a:t>
            </a:r>
            <a:r>
              <a:rPr lang="pl-PL" b="1" i="0" dirty="0" err="1">
                <a:latin typeface="+mn-lt"/>
              </a:rPr>
              <a:t>cdn</a:t>
            </a:r>
            <a:r>
              <a:rPr lang="pl-PL" b="1" i="0" dirty="0">
                <a:latin typeface="+mn-lt"/>
              </a:rPr>
              <a:t> </a:t>
            </a:r>
            <a:endParaRPr lang="pl-PL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050D207-E3CB-B302-B8A1-1B52BF41A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745673"/>
            <a:ext cx="6132605" cy="45789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Jaka jest dziś wiarygodność dziennikarza, który pomylił się co do wiarygodności osoby tego typu i nigdy nikogo za to nie przerosił ?</a:t>
            </a:r>
          </a:p>
          <a:p>
            <a:pPr>
              <a:lnSpc>
                <a:spcPct val="90000"/>
              </a:lnSpc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 już przed laty stało za rzekomą chęcią wykorzystania przez Holendra pogmatwanych losów naiwnego człowieka, który ośmielił się być twarzą ruchu, do którego nigdy nie powinien przystępować?</a:t>
            </a:r>
          </a:p>
          <a:p>
            <a:pPr>
              <a:lnSpc>
                <a:spcPct val="90000"/>
              </a:lnSpc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Gdy te sprawy wyszły na jaw Holender zarzekał się, że od lat nie zajmuje się już tematem molestowania nieletnich w Kościele. Dziś widzimy, że zmienił zdanie. A może po raz kolejny mamy do czynienia z całkowitą nieprawdą, jak wtedy, gdy holenderski dziennikarz namawiał Lisińskiego do założenia fundacji i gdy ją promował? 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pl-PL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03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D8E6DA-0E46-C049-F28C-43B20D43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9817"/>
            <a:ext cx="9906000" cy="1397726"/>
          </a:xfrm>
        </p:spPr>
        <p:txBody>
          <a:bodyPr/>
          <a:lstStyle/>
          <a:p>
            <a:r>
              <a:rPr lang="pl-PL" b="1" i="0" dirty="0">
                <a:latin typeface="+mn-lt"/>
              </a:rPr>
              <a:t>WNIOSKI 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7C2C5D-8904-6A52-F71A-62157A142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67543"/>
            <a:ext cx="9906000" cy="446643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b="0" dirty="0">
                <a:solidFill>
                  <a:srgbClr val="1C1E23"/>
                </a:solidFill>
                <a:effectLst/>
              </a:rPr>
              <a:t>„badania” przeprowadzone przez Marcina Gutowskiego i </a:t>
            </a:r>
            <a:r>
              <a:rPr lang="pl-PL" b="0" dirty="0" err="1">
                <a:solidFill>
                  <a:srgbClr val="1C1E23"/>
                </a:solidFill>
                <a:effectLst/>
              </a:rPr>
              <a:t>Ekke</a:t>
            </a:r>
            <a:r>
              <a:rPr lang="pl-PL" b="0" dirty="0">
                <a:solidFill>
                  <a:srgbClr val="1C1E23"/>
                </a:solidFill>
                <a:effectLst/>
              </a:rPr>
              <a:t> </a:t>
            </a:r>
            <a:r>
              <a:rPr lang="pl-PL" b="0" dirty="0" err="1">
                <a:solidFill>
                  <a:srgbClr val="1C1E23"/>
                </a:solidFill>
                <a:effectLst/>
              </a:rPr>
              <a:t>Overbeeka</a:t>
            </a:r>
            <a:r>
              <a:rPr lang="pl-PL" b="0" dirty="0">
                <a:solidFill>
                  <a:srgbClr val="1C1E23"/>
                </a:solidFill>
                <a:effectLst/>
              </a:rPr>
              <a:t> nie są zgodne z warsztatem badań historycznych, ani też z rzetelnym warsztatem dziennikarskim. </a:t>
            </a:r>
          </a:p>
          <a:p>
            <a:pPr algn="l"/>
            <a:r>
              <a:rPr lang="pl-PL" b="0" dirty="0">
                <a:solidFill>
                  <a:srgbClr val="1C1E23"/>
                </a:solidFill>
                <a:effectLst/>
              </a:rPr>
              <a:t>Jest to ahistoryczna interpretacja i ahistoryczna ocena źródeł dawnych UB i SB znajdujących się dziś w zasobie Instytutu Pamięci Narodowej.</a:t>
            </a:r>
          </a:p>
          <a:p>
            <a:pPr algn="l"/>
            <a:r>
              <a:rPr lang="pl-PL" b="0" dirty="0">
                <a:solidFill>
                  <a:srgbClr val="1C1E23"/>
                </a:solidFill>
                <a:effectLst/>
              </a:rPr>
              <a:t>Całe środowisko historyczne ma taką opinię. </a:t>
            </a:r>
          </a:p>
          <a:p>
            <a:pPr algn="l"/>
            <a:r>
              <a:rPr lang="pl-PL" b="0" dirty="0">
                <a:solidFill>
                  <a:srgbClr val="1C1E23"/>
                </a:solidFill>
                <a:effectLst/>
              </a:rPr>
              <a:t>Nie znalazł się żaden historyk, który by pozytywnie ocenił reportaż „Franciszkańska 3” lub książkę „Maxima culpa”. Eksperci zarzucają obu autorom: ahistoryczność, brak właściwej krytyki źródeł oraz pisanie pod z góry założoną tezę. </a:t>
            </a:r>
          </a:p>
          <a:p>
            <a:pPr algn="l"/>
            <a:r>
              <a:rPr lang="pl-PL" b="0" dirty="0">
                <a:solidFill>
                  <a:srgbClr val="1C1E23"/>
                </a:solidFill>
                <a:effectLst/>
              </a:rPr>
              <a:t>Takie samo stanowisko prezentują dziennikarze, którzy dotarli do tych samych źródeł w IPN, Tomasz Krzyżak i Piotr </a:t>
            </a:r>
            <a:r>
              <a:rPr lang="pl-PL" b="0" dirty="0" err="1">
                <a:solidFill>
                  <a:srgbClr val="1C1E23"/>
                </a:solidFill>
                <a:effectLst/>
              </a:rPr>
              <a:t>Litka</a:t>
            </a:r>
            <a:r>
              <a:rPr lang="pl-PL" b="0" dirty="0">
                <a:solidFill>
                  <a:srgbClr val="1C1E23"/>
                </a:solidFill>
                <a:effectLst/>
              </a:rPr>
              <a:t>, którzy od jesieni ub. r. publikują na łamach „Rzeczpospolitej” materiały na ten sam temat. </a:t>
            </a:r>
          </a:p>
          <a:p>
            <a:pPr algn="l"/>
            <a:r>
              <a:rPr lang="pl-PL" b="0" dirty="0">
                <a:solidFill>
                  <a:srgbClr val="1C1E23"/>
                </a:solidFill>
                <a:effectLst/>
              </a:rPr>
              <a:t>Badania zarówno historyków jak i </a:t>
            </a:r>
            <a:r>
              <a:rPr lang="pl-PL" b="0" dirty="0" err="1">
                <a:solidFill>
                  <a:srgbClr val="1C1E23"/>
                </a:solidFill>
                <a:effectLst/>
              </a:rPr>
              <a:t>T.Krzyżaka</a:t>
            </a:r>
            <a:r>
              <a:rPr lang="pl-PL" b="0" dirty="0">
                <a:solidFill>
                  <a:srgbClr val="1C1E23"/>
                </a:solidFill>
                <a:effectLst/>
              </a:rPr>
              <a:t> i </a:t>
            </a:r>
            <a:r>
              <a:rPr lang="pl-PL" b="0" dirty="0" err="1">
                <a:solidFill>
                  <a:srgbClr val="1C1E23"/>
                </a:solidFill>
                <a:effectLst/>
              </a:rPr>
              <a:t>P.Litki</a:t>
            </a:r>
            <a:r>
              <a:rPr lang="pl-PL" b="0" dirty="0">
                <a:solidFill>
                  <a:srgbClr val="1C1E23"/>
                </a:solidFill>
                <a:effectLst/>
              </a:rPr>
              <a:t>, prowadzą do wniosku, że kard. Wojtyła bynajmniej nie ukrywał, czy nie zamiatał pod dywan przypadków pedofilii wśród księży, a kiedy się o nich dowiadywał, jego reakcja była szybka i skuteczna.</a:t>
            </a:r>
          </a:p>
          <a:p>
            <a:r>
              <a:rPr lang="pl-PL" b="0" dirty="0">
                <a:solidFill>
                  <a:srgbClr val="1C1E23"/>
                </a:solidFill>
                <a:effectLst/>
              </a:rPr>
              <a:t>w oparciu o dotychczasowe badania historyczne dokumentacji służby bezpieczeństwa PRL znajdującej się w archiwach Instytutu Pamięci Narodowej, nie ma podstaw by postawić tezę, że kard. Karol Wojtyła w okresie kiedy był metropolitą krakowskim, przenosił księży z parafię na parafię z powodu ich </a:t>
            </a:r>
            <a:r>
              <a:rPr lang="pl-PL" b="0" dirty="0" err="1">
                <a:solidFill>
                  <a:srgbClr val="1C1E23"/>
                </a:solidFill>
                <a:effectLst/>
              </a:rPr>
              <a:t>zachowań</a:t>
            </a:r>
            <a:r>
              <a:rPr lang="pl-PL" b="0" dirty="0">
                <a:solidFill>
                  <a:srgbClr val="1C1E23"/>
                </a:solidFill>
                <a:effectLst/>
              </a:rPr>
              <a:t> pedofilskich i nie reagował należycie na doniesienia o tych przestępstwach. Uprawniona natomiast jest teza, że reagował prawidłowo, a nawet ponadstandardowo, jeśli chodzi o realia epoki.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5098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CA7A60-8DF8-4B78-BFE3-B372B90AB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9A5737-8D36-4BF8-AC7D-2AA2B6B63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968"/>
            <a:ext cx="3818316" cy="6900306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3818316"/>
              <a:gd name="connsiteY0" fmla="*/ 0 h 6863976"/>
              <a:gd name="connsiteX1" fmla="*/ 3818316 w 3818316"/>
              <a:gd name="connsiteY1" fmla="*/ 0 h 6863976"/>
              <a:gd name="connsiteX2" fmla="*/ 2493114 w 3818316"/>
              <a:gd name="connsiteY2" fmla="*/ 6863976 h 6863976"/>
              <a:gd name="connsiteX3" fmla="*/ 0 w 3818316"/>
              <a:gd name="connsiteY3" fmla="*/ 6863976 h 6863976"/>
              <a:gd name="connsiteX4" fmla="*/ 0 w 3818316"/>
              <a:gd name="connsiteY4" fmla="*/ 0 h 6863976"/>
              <a:gd name="connsiteX0" fmla="*/ 0 w 3818316"/>
              <a:gd name="connsiteY0" fmla="*/ 0 h 6863976"/>
              <a:gd name="connsiteX1" fmla="*/ 3818316 w 3818316"/>
              <a:gd name="connsiteY1" fmla="*/ 0 h 6863976"/>
              <a:gd name="connsiteX2" fmla="*/ 2252194 w 3818316"/>
              <a:gd name="connsiteY2" fmla="*/ 6853025 h 6863976"/>
              <a:gd name="connsiteX3" fmla="*/ 0 w 3818316"/>
              <a:gd name="connsiteY3" fmla="*/ 6863976 h 6863976"/>
              <a:gd name="connsiteX4" fmla="*/ 0 w 3818316"/>
              <a:gd name="connsiteY4" fmla="*/ 0 h 686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8316" h="6863976">
                <a:moveTo>
                  <a:pt x="0" y="0"/>
                </a:moveTo>
                <a:lnTo>
                  <a:pt x="3818316" y="0"/>
                </a:lnTo>
                <a:lnTo>
                  <a:pt x="2252194" y="6853025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CB7411-DEA8-5284-C678-4792AAC0D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714374"/>
            <a:ext cx="3441248" cy="3234171"/>
          </a:xfrm>
        </p:spPr>
        <p:txBody>
          <a:bodyPr anchor="t">
            <a:normAutofit/>
          </a:bodyPr>
          <a:lstStyle/>
          <a:p>
            <a:br>
              <a:rPr lang="pl-PL" sz="1300" b="1" i="0" dirty="0">
                <a:effectLst/>
                <a:latin typeface="+mn-lt"/>
              </a:rPr>
            </a:br>
            <a:r>
              <a:rPr lang="pl-PL" sz="1800" b="1" i="0" dirty="0">
                <a:effectLst/>
                <a:latin typeface="+mn-lt"/>
              </a:rPr>
              <a:t>STANOWISKO </a:t>
            </a:r>
            <a:r>
              <a:rPr lang="pl-PL" sz="1800" b="1" i="0" dirty="0" err="1">
                <a:effectLst/>
                <a:latin typeface="+mn-lt"/>
              </a:rPr>
              <a:t>RadY</a:t>
            </a:r>
            <a:r>
              <a:rPr lang="pl-PL" sz="1800" b="1" i="0" dirty="0">
                <a:effectLst/>
                <a:latin typeface="+mn-lt"/>
              </a:rPr>
              <a:t> </a:t>
            </a:r>
            <a:r>
              <a:rPr lang="pl-PL" sz="1800" b="1" i="0" dirty="0" err="1">
                <a:effectLst/>
                <a:latin typeface="+mn-lt"/>
              </a:rPr>
              <a:t>StałEJ</a:t>
            </a:r>
            <a:r>
              <a:rPr lang="pl-PL" sz="1800" b="1" i="0" dirty="0">
                <a:effectLst/>
                <a:latin typeface="+mn-lt"/>
              </a:rPr>
              <a:t> </a:t>
            </a:r>
            <a:br>
              <a:rPr lang="pl-PL" sz="1800" b="1" i="0" dirty="0">
                <a:effectLst/>
                <a:latin typeface="+mn-lt"/>
              </a:rPr>
            </a:br>
            <a:r>
              <a:rPr lang="pl-PL" sz="1800" b="1" i="0" dirty="0">
                <a:effectLst/>
                <a:latin typeface="+mn-lt"/>
              </a:rPr>
              <a:t>KONFERENCJI EPISKOPATU POLSKI </a:t>
            </a:r>
            <a:br>
              <a:rPr lang="pl-PL" sz="1800" b="1" i="0" dirty="0">
                <a:effectLst/>
                <a:latin typeface="+mn-lt"/>
              </a:rPr>
            </a:br>
            <a:r>
              <a:rPr lang="pl-PL" sz="1800" b="1" i="0" dirty="0">
                <a:effectLst/>
                <a:latin typeface="+mn-lt"/>
              </a:rPr>
              <a:t>Z 18.11.22 :</a:t>
            </a:r>
            <a:br>
              <a:rPr lang="pl-PL" sz="1800" b="1" i="0" dirty="0">
                <a:effectLst/>
                <a:latin typeface="+mn-lt"/>
              </a:rPr>
            </a:br>
            <a:br>
              <a:rPr lang="pl-PL" sz="1800" b="1" i="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1800" b="1" i="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Jan Paweł II podjął zdecydowaną walkę z przypadkami wykorzystywania seksualnego dzieci i małoletnich</a:t>
            </a:r>
            <a:br>
              <a:rPr lang="pl-PL" sz="1300" b="1" i="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pl-PL" sz="13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ECE8B0-6962-4F5B-830A-E8F8F9726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759626"/>
            <a:ext cx="3484282" cy="40953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AF673E-0279-495F-A8A9-F84D0AB5A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259294"/>
            <a:ext cx="4748213" cy="159571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0D5F2CC4-24F9-FB31-4C70-ECCB823EB6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827675"/>
              </p:ext>
            </p:extLst>
          </p:nvPr>
        </p:nvGraphicFramePr>
        <p:xfrm>
          <a:off x="3484282" y="265044"/>
          <a:ext cx="8376414" cy="6321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3015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7F430E9F-3B61-4A75-9A34-1EF839CC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35A93CC3-99AA-471D-9142-5BD2235D6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5D5A1EFF-2E6F-4210-A283-AF9BE5B07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C9A7BB-4074-4704-B5B6-B526355DF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622E3-2C65-496F-9C3F-CBEE21924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1299548"/>
            <a:ext cx="1769035" cy="6955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ED111D-3746-4B9C-AEE8-7AB83467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AE1D3C-1EF9-4A89-B613-EE7B78910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F6B1255F-132C-EC98-3B46-8B3796AA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497395"/>
            <a:ext cx="10064376" cy="1229756"/>
          </a:xfrm>
        </p:spPr>
        <p:txBody>
          <a:bodyPr>
            <a:normAutofit/>
          </a:bodyPr>
          <a:lstStyle/>
          <a:p>
            <a:r>
              <a:rPr lang="pl-PL" i="0" dirty="0">
                <a:latin typeface="+mn-lt"/>
              </a:rPr>
              <a:t>Autor: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E80A3F-530A-4181-887F-9AAF6DCBF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-14436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Symbol zastępczy zawartości 2">
            <a:extLst>
              <a:ext uri="{FF2B5EF4-FFF2-40B4-BE49-F238E27FC236}">
                <a16:creationId xmlns:a16="http://schemas.microsoft.com/office/drawing/2014/main" id="{D4C01823-A8AF-5DBC-DE0E-899D6F2A0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465568"/>
              </p:ext>
            </p:extLst>
          </p:nvPr>
        </p:nvGraphicFramePr>
        <p:xfrm>
          <a:off x="818708" y="2552700"/>
          <a:ext cx="10712302" cy="350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939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F91A8B4-2C7F-94D6-7E52-C4079393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361244"/>
            <a:ext cx="6238688" cy="1706789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i="0" dirty="0">
                <a:latin typeface="+mn-lt"/>
                <a:cs typeface="Times New Roman" panose="02020603050405020304" pitchFamily="18" charset="0"/>
              </a:rPr>
              <a:t>Atak </a:t>
            </a:r>
            <a:br>
              <a:rPr lang="pl-PL" b="1" i="0" dirty="0">
                <a:latin typeface="+mn-lt"/>
                <a:cs typeface="Times New Roman" panose="02020603050405020304" pitchFamily="18" charset="0"/>
              </a:rPr>
            </a:br>
            <a:r>
              <a:rPr lang="pl-PL" b="1" i="0" dirty="0">
                <a:latin typeface="+mn-lt"/>
                <a:cs typeface="Times New Roman" panose="02020603050405020304" pitchFamily="18" charset="0"/>
              </a:rPr>
              <a:t>na Jana Pawła II.</a:t>
            </a:r>
            <a:br>
              <a:rPr lang="pl-PL" b="1" i="0" dirty="0">
                <a:latin typeface="+mn-lt"/>
                <a:cs typeface="Times New Roman" panose="02020603050405020304" pitchFamily="18" charset="0"/>
              </a:rPr>
            </a:br>
            <a:r>
              <a:rPr lang="pl-PL" b="1" i="0" dirty="0">
                <a:latin typeface="+mn-lt"/>
                <a:cs typeface="Times New Roman" panose="02020603050405020304" pitchFamily="18" charset="0"/>
              </a:rPr>
              <a:t>Marzec  2023</a:t>
            </a:r>
          </a:p>
        </p:txBody>
      </p:sp>
      <p:pic>
        <p:nvPicPr>
          <p:cNvPr id="5" name="Symbol zastępczy zawartości 4" descr="Obraz zawierający niebo, osoba&#10;&#10;Opis wygenerowany automatycznie">
            <a:extLst>
              <a:ext uri="{FF2B5EF4-FFF2-40B4-BE49-F238E27FC236}">
                <a16:creationId xmlns:a16="http://schemas.microsoft.com/office/drawing/2014/main" id="{B19C170E-6D6A-8432-90E5-D467D0A76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3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161D03-55AE-690B-CAFD-FBB6AD8A6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pPr algn="just"/>
            <a:r>
              <a:rPr lang="pl-PL" sz="1800" dirty="0">
                <a:ea typeface="Calibri" panose="020F0502020204030204" pitchFamily="34" charset="0"/>
              </a:rPr>
              <a:t>Z</a:t>
            </a:r>
            <a:r>
              <a:rPr lang="pl-PL" sz="1800" dirty="0">
                <a:effectLst/>
                <a:ea typeface="Calibri" panose="020F0502020204030204" pitchFamily="34" charset="0"/>
              </a:rPr>
              <a:t> przykrością, smutkiem, ze złością i bezsilnym oburzeniem wielu z nas obserwowało  bezprecedensowy atak na pamięć o nieżyjącym od blisko dwóch dekad człowieku – świętym Janie Pawle II. </a:t>
            </a:r>
          </a:p>
          <a:p>
            <a:pPr algn="just"/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Liczba filmów, komentarzy, liczba różnego rodzaju artykułów, tekstów długich i krótkich była ogromna, każdy, kto chciał je  śledzić i poznać, mógł  stracić wiele godzin na ich poznanie.</a:t>
            </a:r>
            <a:r>
              <a:rPr lang="pl-PL" sz="1800" dirty="0">
                <a:effectLst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pl-PL" sz="1800" dirty="0">
                <a:effectLst/>
                <a:ea typeface="Calibri" panose="020F0502020204030204" pitchFamily="34" charset="0"/>
              </a:rPr>
              <a:t>W zalewie pseudonaukowej i pseudo dziennikarskiej twórczości zaczynało umykać sedno sprawy i można było odnieść wrażenie, że nowych informacji jest bardzo  dużo, że dowodów na nieprawość jest naprawdę wiele, a lista zarzutów – długa i udokumentowana.</a:t>
            </a:r>
          </a:p>
          <a:p>
            <a:pPr algn="ctr"/>
            <a:r>
              <a:rPr lang="pl-PL" b="1" dirty="0">
                <a:ea typeface="Calibri" panose="020F0502020204030204" pitchFamily="34" charset="0"/>
              </a:rPr>
              <a:t>TAK NIE JEST !</a:t>
            </a:r>
            <a:endParaRPr lang="pl-PL" b="1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94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niebo, osoba&#10;&#10;Opis wygenerowany automatycznie">
            <a:extLst>
              <a:ext uri="{FF2B5EF4-FFF2-40B4-BE49-F238E27FC236}">
                <a16:creationId xmlns:a16="http://schemas.microsoft.com/office/drawing/2014/main" id="{B19C170E-6D6A-8432-90E5-D467D0A76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3"/>
          <a:stretch/>
        </p:blipFill>
        <p:spPr>
          <a:xfrm>
            <a:off x="6938682" y="0"/>
            <a:ext cx="5253320" cy="685800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F91A8B4-2C7F-94D6-7E52-C4079393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467834"/>
            <a:ext cx="6966043" cy="992094"/>
          </a:xfrm>
        </p:spPr>
        <p:txBody>
          <a:bodyPr>
            <a:normAutofit fontScale="90000"/>
          </a:bodyPr>
          <a:lstStyle/>
          <a:p>
            <a:r>
              <a:rPr lang="pl-PL" sz="3700" b="1" i="0" dirty="0">
                <a:latin typeface="+mn-lt"/>
                <a:cs typeface="Times New Roman" panose="02020603050405020304" pitchFamily="18" charset="0"/>
              </a:rPr>
              <a:t>„ODBRĄZOWIĆ” JANA PAWŁA II ? DLACZEGO 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161D03-55AE-690B-CAFD-FBB6AD8A6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63" y="1459928"/>
            <a:ext cx="6320587" cy="486467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endParaRPr lang="pl-PL" sz="18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pl-PL" sz="1800" dirty="0">
                <a:effectLst/>
                <a:ea typeface="Calibri" panose="020F0502020204030204" pitchFamily="34" charset="0"/>
              </a:rPr>
              <a:t>Papież – Polak wniósł do życia swoich rodaków i osób na całym świecie  dobro, serce i mądrość</a:t>
            </a:r>
          </a:p>
          <a:p>
            <a:pPr algn="just">
              <a:lnSpc>
                <a:spcPct val="90000"/>
              </a:lnSpc>
            </a:pPr>
            <a:r>
              <a:rPr lang="pl-PL" sz="1800" dirty="0">
                <a:effectLst/>
                <a:ea typeface="Calibri" panose="020F0502020204030204" pitchFamily="34" charset="0"/>
              </a:rPr>
              <a:t>przywracał godność i wartości pokoleniom udręczonym zbrodniami II wojny światowej, upokorzonym na wszelkie sposoby ideologią i realiami życia w krajach komunistycznych i totalitarnych, ludziom , którym na wiele sposobów pomagał wstawać z kolan </a:t>
            </a:r>
          </a:p>
          <a:p>
            <a:pPr algn="just">
              <a:lnSpc>
                <a:spcPct val="90000"/>
              </a:lnSpc>
            </a:pPr>
            <a:r>
              <a:rPr lang="pl-PL" sz="1700" b="1" dirty="0">
                <a:effectLst/>
                <a:ea typeface="Calibri" panose="020F0502020204030204" pitchFamily="34" charset="0"/>
              </a:rPr>
              <a:t>Jak pisał prof. Wojciech Roszkowski </a:t>
            </a:r>
            <a:r>
              <a:rPr lang="pl-PL" sz="1700" dirty="0">
                <a:effectLst/>
                <a:ea typeface="Calibri" panose="020F0502020204030204" pitchFamily="34" charset="0"/>
              </a:rPr>
              <a:t>:  </a:t>
            </a:r>
            <a:r>
              <a:rPr lang="pl-PL" sz="1700" i="1" dirty="0">
                <a:effectLst/>
                <a:ea typeface="Calibri" panose="020F0502020204030204" pitchFamily="34" charset="0"/>
              </a:rPr>
              <a:t>Papież Jan Paweł II pozostawił po sobie w milionach Polaków i setkach milionów ludzi na całym świecie głębokie przekonanie o prawdziwym sensie ludzkiego istnienia, wywodzącym się z nauki Ewangelii. Dlatego stał się symbolem wiary, nadziei i miłości, których tak nam brakowało. Czy był człowiekiem idealnym? Nie było i nie ma ludzi idealnych. Kościół katolicki czci świętych nie za to, że byli idealni, tylko za to kim byli i co ludziom dali.</a:t>
            </a:r>
          </a:p>
          <a:p>
            <a:pPr algn="just">
              <a:lnSpc>
                <a:spcPct val="90000"/>
              </a:lnSpc>
            </a:pPr>
            <a:r>
              <a:rPr lang="pl-PL" sz="1700" i="1" dirty="0">
                <a:effectLst/>
                <a:ea typeface="Calibri" panose="020F0502020204030204" pitchFamily="34" charset="0"/>
              </a:rPr>
              <a:t>Ogrom dokonań Jana Pawła II mówi jednoznacznie, że był świętym Kościoła katolickiego i jednym z największych autorytetów współczesności, nawet dla tygodnika „Time” czy Michaiła Gorbaczowa.</a:t>
            </a:r>
          </a:p>
          <a:p>
            <a:pPr>
              <a:lnSpc>
                <a:spcPct val="90000"/>
              </a:lnSpc>
            </a:pPr>
            <a:endParaRPr lang="pl-PL" sz="17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pl-PL" sz="17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8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19C170E-6D6A-8432-90E5-D467D0A76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55" r="17255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161D03-55AE-690B-CAFD-FBB6AD8A6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pl-PL" sz="13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pl-PL" sz="13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684D7D0-0A46-5B3E-327C-40DEB133AD0A}"/>
              </a:ext>
            </a:extLst>
          </p:cNvPr>
          <p:cNvSpPr txBox="1"/>
          <p:nvPr/>
        </p:nvSpPr>
        <p:spPr>
          <a:xfrm>
            <a:off x="4629014" y="736601"/>
            <a:ext cx="7272974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pl-PL" dirty="0">
              <a:solidFill>
                <a:srgbClr val="1A1A1A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i="1" dirty="0">
                <a:solidFill>
                  <a:srgbClr val="1A1A1A"/>
                </a:solidFill>
                <a:cs typeface="Times New Roman" panose="02020603050405020304" pitchFamily="18" charset="0"/>
              </a:rPr>
              <a:t>Była </a:t>
            </a:r>
            <a:r>
              <a:rPr lang="pl-PL" sz="2000" b="0" i="1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 to próba pozbawienia Polaków i ludzi na całym świecie symbolu mądrości i prawości, niemal ostatniego autorytetu, za którym podążały miliony, ale autorytetu opartego na prawdziwych wartościach, tkwiących w głębi ludzkich sumień.</a:t>
            </a:r>
          </a:p>
          <a:p>
            <a:pPr algn="l"/>
            <a:endParaRPr lang="pl-PL" sz="2000" b="0" i="1" dirty="0">
              <a:solidFill>
                <a:srgbClr val="1A1A1A"/>
              </a:solidFill>
              <a:effectLst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1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Akcja antypapieska dotyczyła zwłaszcza młodszego pokolenia, nie pamiętającego papieża. Chciano w młodych ludziach zachwiać wiarę, zaburzyć sumienia oraz odebrać sens życia według Dekalogu i umiejętność oceny swojego postępowania. Wszystkim Polakom chce się też odebrać dumę z papieża, którego kojarzy się z Polską w najdalszych zakątkach świata. Święty papież pozostanie świętym, bo kłamstwa się go nie imają. Pozostały jego słowa, jego gesty i pamięć o przeżytych z nim chwilach w ciężkich czasach.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2000" i="1" dirty="0">
              <a:solidFill>
                <a:srgbClr val="1A1A1A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>
                <a:effectLst/>
                <a:ea typeface="Calibri" panose="020F0502020204030204" pitchFamily="34" charset="0"/>
              </a:rPr>
              <a:t>Źr</a:t>
            </a:r>
            <a:r>
              <a:rPr lang="pl-PL" i="1" dirty="0">
                <a:ea typeface="Calibri" panose="020F0502020204030204" pitchFamily="34" charset="0"/>
              </a:rPr>
              <a:t>ódło: </a:t>
            </a:r>
            <a:r>
              <a:rPr lang="pl-PL" i="1" dirty="0">
                <a:solidFill>
                  <a:srgbClr val="FF0000"/>
                </a:solidFill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https://i.pl/zasada-politycznej-skutecznosci-czyli-po-co-byl-atak-na-jana-pawla-ii/ar/c15-17393479</a:t>
            </a:r>
            <a:endParaRPr lang="pl-PL" i="1" dirty="0">
              <a:solidFill>
                <a:srgbClr val="FF0000"/>
              </a:solidFill>
              <a:ea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2000" b="0" i="1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12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ubrania, osoba, ołtarz, Ludzka twarz&#10;&#10;Opis wygenerowany automatycznie">
            <a:extLst>
              <a:ext uri="{FF2B5EF4-FFF2-40B4-BE49-F238E27FC236}">
                <a16:creationId xmlns:a16="http://schemas.microsoft.com/office/drawing/2014/main" id="{BDB85013-EEB9-D04F-369C-2E388C97B6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67" r="32679" b="-1"/>
          <a:stretch/>
        </p:blipFill>
        <p:spPr>
          <a:xfrm>
            <a:off x="6812989" y="1"/>
            <a:ext cx="5253320" cy="685800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BB71518-4F75-BE98-16C2-C95AFEA3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91" y="291945"/>
            <a:ext cx="7629776" cy="1615878"/>
          </a:xfrm>
        </p:spPr>
        <p:txBody>
          <a:bodyPr>
            <a:normAutofit/>
          </a:bodyPr>
          <a:lstStyle/>
          <a:p>
            <a:r>
              <a:rPr lang="pl-PL" sz="2400" b="1" i="0" dirty="0">
                <a:latin typeface="+mn-lt"/>
                <a:cs typeface="Times New Roman" panose="02020603050405020304" pitchFamily="18" charset="0"/>
              </a:rPr>
              <a:t>DRUGI ZAMACH NA ŚWIĘTEGO JANA PAWŁA II        </a:t>
            </a:r>
            <a:br>
              <a:rPr lang="pl-PL" sz="2400" b="1" dirty="0">
                <a:latin typeface="+mn-lt"/>
                <a:cs typeface="Times New Roman" panose="02020603050405020304" pitchFamily="18" charset="0"/>
              </a:rPr>
            </a:br>
            <a:br>
              <a:rPr lang="pl-PL" sz="2000" b="1" i="0" dirty="0">
                <a:latin typeface="+mn-lt"/>
                <a:cs typeface="Times New Roman" panose="02020603050405020304" pitchFamily="18" charset="0"/>
              </a:rPr>
            </a:br>
            <a:r>
              <a:rPr lang="pl-PL" sz="1600" i="0" dirty="0">
                <a:latin typeface="+mn-lt"/>
                <a:cs typeface="Times New Roman" panose="02020603050405020304" pitchFamily="18" charset="0"/>
              </a:rPr>
              <a:t>Abp Marek Jędraszewski, metropolita krakowski</a:t>
            </a:r>
            <a:br>
              <a:rPr lang="pl-PL" sz="1600" i="0" dirty="0">
                <a:latin typeface="+mn-lt"/>
                <a:cs typeface="Times New Roman" panose="02020603050405020304" pitchFamily="18" charset="0"/>
              </a:rPr>
            </a:br>
            <a:r>
              <a:rPr lang="pl-PL" sz="1600" i="0" dirty="0">
                <a:latin typeface="+mn-lt"/>
                <a:cs typeface="Times New Roman" panose="02020603050405020304" pitchFamily="18" charset="0"/>
              </a:rPr>
              <a:t>7 marca 2023, bazylika  Trójcy Świętej w Krakowie, </a:t>
            </a:r>
            <a:br>
              <a:rPr lang="pl-PL" sz="2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779B89-0958-82B9-E3E8-3606FB28F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78" y="2132032"/>
            <a:ext cx="6886222" cy="453200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2000" i="1" dirty="0">
                <a:cs typeface="Times New Roman" panose="02020603050405020304" pitchFamily="18" charset="0"/>
              </a:rPr>
              <a:t>św. Jan Paweł II ciągle pozostaje wrogiem dla głosicieli ideologii </a:t>
            </a:r>
            <a:r>
              <a:rPr lang="pl-PL" sz="2000" i="1" dirty="0" err="1">
                <a:cs typeface="Times New Roman" panose="02020603050405020304" pitchFamily="18" charset="0"/>
              </a:rPr>
              <a:t>gender</a:t>
            </a:r>
            <a:r>
              <a:rPr lang="pl-PL" sz="2000" i="1" dirty="0">
                <a:cs typeface="Times New Roman" panose="02020603050405020304" pitchFamily="18" charset="0"/>
              </a:rPr>
              <a:t>, zwolenników aborcji i eutanazji. Jego głos jest ciągle głosem sprzeciwu, dlatego trzeba go zniszczyć. Trzeba osłabić jego autorytet. Trzeba wyszydzić jego święte imię. Trzeba wyrywać je z naszych serc </a:t>
            </a:r>
          </a:p>
          <a:p>
            <a:pPr algn="just"/>
            <a:r>
              <a:rPr lang="pl-PL" sz="2000" i="1" dirty="0">
                <a:cs typeface="Times New Roman" panose="02020603050405020304" pitchFamily="18" charset="0"/>
              </a:rPr>
              <a:t>obecna walka poprzez kłamstwa i insynuacje jest drugim zamachem na Jana Pawła II i „operacją niszczenia jego świetlanej pamięci”.</a:t>
            </a:r>
          </a:p>
          <a:p>
            <a:pPr algn="just"/>
            <a:r>
              <a:rPr lang="pl-PL" sz="2000" i="1" dirty="0">
                <a:cs typeface="Times New Roman" panose="02020603050405020304" pitchFamily="18" charset="0"/>
              </a:rPr>
              <a:t>Niszczy się Go. Jego, obrońcę człowieka, obrońcę małżeństwa i rodziny, wini się za to, że tolerował rzeczywiście odrażające zło, jakie przeniknęło do życia Kościoła, ale wiemy dokładnie, że jest to zło, które w dużo większym stopniu stało się nawet zachwalane i swoistą ideologią w innych środowiskach Próbuje się go odrzeć z czci i szacunku</a:t>
            </a:r>
          </a:p>
          <a:p>
            <a:pPr algn="just"/>
            <a:endParaRPr lang="pl-PL" sz="2000" i="1" dirty="0">
              <a:cs typeface="Times New Roman" panose="02020603050405020304" pitchFamily="18" charset="0"/>
            </a:endParaRPr>
          </a:p>
          <a:p>
            <a:pPr algn="just"/>
            <a:r>
              <a:rPr lang="pl-PL" sz="2000" i="1" dirty="0">
                <a:cs typeface="Times New Roman" panose="02020603050405020304" pitchFamily="18" charset="0"/>
              </a:rPr>
              <a:t>Źródło: </a:t>
            </a:r>
            <a:r>
              <a:rPr lang="pl-PL" sz="2000" i="1" dirty="0">
                <a:solidFill>
                  <a:srgbClr val="7030A0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https://diecezja.pl/aktualnosci/abp-marek-jedraszewski-o-drugim-zamachu-na-sw-jana-pawla-ii-jego-glos-jest-ciagle-glosem-sprzeciwu-dlatego-probuje-sie-go-zniszczyc/</a:t>
            </a:r>
            <a:endParaRPr lang="pl-PL" sz="2000" i="1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just"/>
            <a:endParaRPr lang="pl-PL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3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467A2F-EEE4-B2BE-1F06-0A83E6C8D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344312"/>
            <a:ext cx="6238688" cy="1326444"/>
          </a:xfrm>
        </p:spPr>
        <p:txBody>
          <a:bodyPr>
            <a:normAutofit fontScale="90000"/>
          </a:bodyPr>
          <a:lstStyle/>
          <a:p>
            <a:pPr algn="r"/>
            <a:r>
              <a:rPr lang="pl-PL" sz="3200" b="1" i="0" dirty="0">
                <a:latin typeface="+mn-lt"/>
                <a:cs typeface="Times New Roman" panose="02020603050405020304" pitchFamily="18" charset="0"/>
              </a:rPr>
              <a:t>Anatomia manipulacji  medialnej. </a:t>
            </a:r>
            <a:br>
              <a:rPr lang="pl-PL" sz="3200" b="1" i="0" dirty="0">
                <a:latin typeface="+mn-lt"/>
                <a:cs typeface="Times New Roman" panose="02020603050405020304" pitchFamily="18" charset="0"/>
              </a:rPr>
            </a:br>
            <a:r>
              <a:rPr lang="pl-PL" sz="3200" i="0" dirty="0">
                <a:latin typeface="+mn-lt"/>
                <a:cs typeface="Times New Roman" panose="02020603050405020304" pitchFamily="18" charset="0"/>
              </a:rPr>
              <a:t>TVN24, reportaż franciszkańska 3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DD91079-2033-C877-24D7-DDCCBEADC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6" r="29929" b="-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6D46C1-ADAB-952A-C7C7-E2DE45C81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1670756"/>
            <a:ext cx="6402375" cy="4842933"/>
          </a:xfrm>
        </p:spPr>
        <p:txBody>
          <a:bodyPr>
            <a:normAutofit fontScale="70000" lnSpcReduction="20000"/>
          </a:bodyPr>
          <a:lstStyle/>
          <a:p>
            <a:r>
              <a:rPr lang="pl-PL" dirty="0">
                <a:cs typeface="Times New Roman" panose="02020603050405020304" pitchFamily="18" charset="0"/>
              </a:rPr>
              <a:t>6 marca 2023 r.  w paśmie „Czarno na białym”  na antenie TVN24 został wyemitowany  reportaż Marcina Gutowskiego z serii „Bielmo” dotyczącej pedofilii wśród duchownych. </a:t>
            </a:r>
          </a:p>
          <a:p>
            <a:r>
              <a:rPr lang="pl-PL" dirty="0">
                <a:cs typeface="Times New Roman" panose="02020603050405020304" pitchFamily="18" charset="0"/>
              </a:rPr>
              <a:t>Dziennikarz zajął się okresem, w którym Karol Wojtyła, jeszcze przed wyborem w 1978 roku na papieża, przez 20 lat był biskupem, a potem arcybiskupem krakowskim. Reportaż nosił tytuł   „Franciszkańska 3”.</a:t>
            </a:r>
          </a:p>
          <a:p>
            <a:r>
              <a:rPr lang="pl-PL" b="0" i="0" dirty="0">
                <a:solidFill>
                  <a:srgbClr val="0F0F0F"/>
                </a:solidFill>
                <a:effectLst/>
              </a:rPr>
              <a:t>Jak informowała TVN24 : </a:t>
            </a:r>
            <a:r>
              <a:rPr lang="pl-PL" b="0" i="1" dirty="0">
                <a:solidFill>
                  <a:srgbClr val="0F0F0F"/>
                </a:solidFill>
                <a:effectLst/>
              </a:rPr>
              <a:t>Przez dwa i pół roku reporter "Czarno na białym" Marcin Gutowski szukał odpowiedzi na pytanie, co wiedział Jan Paweł II na temat skandali pedofilskich w Kościele. Rozmawiał z ofiarami podlegających mu księży pedofilów, ich bliskimi, świadkami i tymi, którzy mieli osobiście informować kard. Wojtyłę o przestępstwach podlegających mu księży. Dotarł też do oficjalnych kościelnych dokumentów potwierdzających działania i zaniechania Wojtyły.</a:t>
            </a:r>
          </a:p>
          <a:p>
            <a:r>
              <a:rPr lang="pl-PL" b="0" i="1" dirty="0">
                <a:solidFill>
                  <a:srgbClr val="0F0F0F"/>
                </a:solidFill>
                <a:effectLst/>
              </a:rPr>
              <a:t>Dziś wiemy już bez wątpliwości, że Karol Wojtyła wiedział o nadużyciach seksualnych księży i ukrywał je, jeszcze w Polsce, zanim został papieżem –  </a:t>
            </a:r>
            <a:r>
              <a:rPr lang="pl-PL" b="0" dirty="0">
                <a:solidFill>
                  <a:srgbClr val="0F0F0F"/>
                </a:solidFill>
                <a:effectLst/>
              </a:rPr>
              <a:t>tak swój reportaż reklamował w </a:t>
            </a:r>
            <a:r>
              <a:rPr lang="pl-PL" dirty="0">
                <a:solidFill>
                  <a:srgbClr val="0F0F0F"/>
                </a:solidFill>
              </a:rPr>
              <a:t>I</a:t>
            </a:r>
            <a:r>
              <a:rPr lang="pl-PL" b="0" dirty="0">
                <a:solidFill>
                  <a:srgbClr val="0F0F0F"/>
                </a:solidFill>
                <a:effectLst/>
              </a:rPr>
              <a:t>nternecie Gutowski</a:t>
            </a:r>
          </a:p>
          <a:p>
            <a:endParaRPr lang="pl-PL" b="0" i="1" dirty="0">
              <a:solidFill>
                <a:srgbClr val="0F0F0F"/>
              </a:solidFill>
              <a:effectLst/>
            </a:endParaRPr>
          </a:p>
          <a:p>
            <a:r>
              <a:rPr lang="pl-PL" b="0" i="1" dirty="0">
                <a:solidFill>
                  <a:srgbClr val="0F0F0F"/>
                </a:solidFill>
                <a:effectLst/>
                <a:hlinkClick r:id="rId3"/>
              </a:rPr>
              <a:t>https://www.youtube.com/watch?v=0M8nBFLWYTg</a:t>
            </a:r>
            <a:r>
              <a:rPr lang="pl-PL" b="0" i="1" dirty="0">
                <a:solidFill>
                  <a:srgbClr val="0F0F0F"/>
                </a:solidFill>
                <a:effectLst/>
              </a:rPr>
              <a:t>, dostęp 10.05.23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88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45">
            <a:extLst>
              <a:ext uri="{FF2B5EF4-FFF2-40B4-BE49-F238E27FC236}">
                <a16:creationId xmlns:a16="http://schemas.microsoft.com/office/drawing/2014/main" id="{DD16DE02-C2C8-477C-9FD7-70A983BD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7">
            <a:extLst>
              <a:ext uri="{FF2B5EF4-FFF2-40B4-BE49-F238E27FC236}">
                <a16:creationId xmlns:a16="http://schemas.microsoft.com/office/drawing/2014/main" id="{D13AF29F-D5EC-4489-BF8F-3B356C59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0173A01-F891-430E-B39E-483E711B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E0363E9-7CD0-497E-88D7-940136490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CCD4B14-FFCC-4CE5-BC9D-DF47AA1AD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5DED734-54E5-48ED-AEE6-165F2482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AE56231D-6521-8F9D-4DC1-AAC74BED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84791"/>
            <a:ext cx="10064376" cy="1086847"/>
          </a:xfrm>
        </p:spPr>
        <p:txBody>
          <a:bodyPr>
            <a:normAutofit/>
          </a:bodyPr>
          <a:lstStyle/>
          <a:p>
            <a:r>
              <a:rPr lang="pl-PL" b="1" dirty="0">
                <a:latin typeface="+mn-lt"/>
              </a:rPr>
              <a:t>9.Marca 2023 oświadczenie TVN 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4222167-616B-448F-A79B-219A4FD3D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292936-1CAA-B288-2408-7154A2ECF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4" y="2499694"/>
            <a:ext cx="6762604" cy="4205906"/>
          </a:xfrm>
        </p:spPr>
        <p:txBody>
          <a:bodyPr anchor="ctr">
            <a:normAutofit/>
          </a:bodyPr>
          <a:lstStyle/>
          <a:p>
            <a:r>
              <a:rPr lang="pl-PL" sz="2200" dirty="0"/>
              <a:t>Reportaż "Franciszkańska 3" jest efektem wielomiesięcznej pracy, opartej na wieloźródłowych dokumentach, relacjach świadków i – co najważniejsze – dający głos samym ofiarom (Materiał - red.) przeszedł kilkuetapową weryfikację i został przygotowany zgodnie z najwyższymi standardami dziennikarskimi. Rolą wolnych i rzetelnych mediów jest przekazywanie faktów, nawet jeśli są bolesne, trudne do przyjęcia. Każdy z Państwa może reportaż samodzielnie ocenić, jest on dostępny w TVN24 GO</a:t>
            </a:r>
          </a:p>
          <a:p>
            <a:r>
              <a:rPr lang="pl-PL" sz="1400" dirty="0" err="1"/>
              <a:t>https</a:t>
            </a:r>
            <a:r>
              <a:rPr lang="pl-PL" sz="1400" dirty="0"/>
              <a:t>://</a:t>
            </a:r>
            <a:r>
              <a:rPr lang="pl-PL" sz="1400" dirty="0" err="1"/>
              <a:t>www.facebook.com</a:t>
            </a:r>
            <a:r>
              <a:rPr lang="pl-PL" sz="1400" dirty="0"/>
              <a:t>/</a:t>
            </a:r>
            <a:r>
              <a:rPr lang="pl-PL" sz="1400" dirty="0" err="1"/>
              <a:t>Fakty.TVN</a:t>
            </a:r>
            <a:r>
              <a:rPr lang="pl-PL" sz="1400" dirty="0"/>
              <a:t>/</a:t>
            </a:r>
            <a:r>
              <a:rPr lang="pl-PL" sz="1400" dirty="0" err="1"/>
              <a:t>videos</a:t>
            </a:r>
            <a:r>
              <a:rPr lang="pl-PL" sz="1400" dirty="0"/>
              <a:t>/o%C5%9Bwiadczenie/910208193576836/</a:t>
            </a:r>
          </a:p>
          <a:p>
            <a:r>
              <a:rPr lang="pl-PL" sz="1400" dirty="0" err="1"/>
              <a:t>https</a:t>
            </a:r>
            <a:r>
              <a:rPr lang="pl-PL" sz="1400" dirty="0"/>
              <a:t>://tvn24.pl/polska/co-jan-pawel-ii-wiedzial-o-pedofilii-w-kosciele-dyskusja-po-emisji-reportazu-franciszkanska-3-marcina-gutowskiego-w-czarno-na-bialym-6799355</a:t>
            </a:r>
          </a:p>
        </p:txBody>
      </p:sp>
      <p:pic>
        <p:nvPicPr>
          <p:cNvPr id="5" name="Symbol zastępczy zawartości 4" descr="Obraz zawierający człowiek, ubrania, osoba, garnitur&#10;&#10;Opis wygenerowany automatycznie">
            <a:extLst>
              <a:ext uri="{FF2B5EF4-FFF2-40B4-BE49-F238E27FC236}">
                <a16:creationId xmlns:a16="http://schemas.microsoft.com/office/drawing/2014/main" id="{A43A26FD-F01E-2CB0-89C0-8F0A1765A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4" r="10573" b="-1"/>
          <a:stretch/>
        </p:blipFill>
        <p:spPr>
          <a:xfrm>
            <a:off x="7616084" y="2458528"/>
            <a:ext cx="3948406" cy="38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4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8CECB99A-E2AB-482F-A307-48795531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50"/>
            <a:ext cx="5676966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F7DA42-0B26-8E77-E05F-D30EBF6C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800849"/>
            <a:ext cx="4065767" cy="3510553"/>
          </a:xfrm>
        </p:spPr>
        <p:txBody>
          <a:bodyPr anchor="t">
            <a:normAutofit/>
          </a:bodyPr>
          <a:lstStyle/>
          <a:p>
            <a:r>
              <a:rPr lang="pl-PL" sz="3400" i="0" dirty="0">
                <a:latin typeface="+mn-lt"/>
              </a:rPr>
              <a:t>REPORTAŻ „Franciszkańska 3” </a:t>
            </a:r>
            <a:br>
              <a:rPr lang="pl-PL" sz="3400" i="0" dirty="0">
                <a:latin typeface="+mn-lt"/>
              </a:rPr>
            </a:br>
            <a:r>
              <a:rPr lang="pl-PL" sz="3400" b="1" i="0" dirty="0">
                <a:latin typeface="+mn-lt"/>
              </a:rPr>
              <a:t>Cechy Charakterystyczne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B10EDC-CD18-FEEB-5A67-6FD330EA6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753" y="533400"/>
            <a:ext cx="5458046" cy="57912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500" b="1"/>
              <a:t>ZDJĘCIA  -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500"/>
              <a:t>sugestywne, staranne, imponujące techniką, liczbą użytych kamer, ilością sfilmowanych miejsc, także zagranicą,  zdjęcia ”setek” z co najmniej dwóch kamer, miejsca ograne dronami, o różnej porze dnia i w różnych porach roku</a:t>
            </a:r>
          </a:p>
          <a:p>
            <a:pPr>
              <a:lnSpc>
                <a:spcPct val="90000"/>
              </a:lnSpc>
            </a:pPr>
            <a:r>
              <a:rPr lang="pl-PL" sz="1500" b="1"/>
              <a:t>MUZYKA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500"/>
              <a:t>nastrojowa, podkręcająca atmosferę tajemniczości i grozy, oraz potrzebne autorowi w danym momencie emocje</a:t>
            </a:r>
          </a:p>
          <a:p>
            <a:pPr>
              <a:lnSpc>
                <a:spcPct val="90000"/>
              </a:lnSpc>
            </a:pPr>
            <a:r>
              <a:rPr lang="pl-PL" sz="1500" b="1"/>
              <a:t>JĘZYK KOMENTARZA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500"/>
              <a:t>jednoznaczny, twierdzenia wygłaszane bez wątpliwości, jednoznacznie rozstrzygające; deprecjonowanie Papieża poprzez używanie na jego określenie tylko nazwiska, </a:t>
            </a:r>
          </a:p>
          <a:p>
            <a:pPr>
              <a:lnSpc>
                <a:spcPct val="90000"/>
              </a:lnSpc>
            </a:pPr>
            <a:r>
              <a:rPr lang="pl-PL" sz="1500" b="1"/>
              <a:t>BRAK DZIENNIKARSKICH DANYCH POTWIERDZAJĄCYCH WIARYGODNOŚĆ MATERIAŁU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500"/>
              <a:t>ukrywanie tożsamości rzekomych świadków, zdjęcia „bez twarzy”, z ukrytej kamery, nagrania zdobywane podstępem poprzez podawanie nieprawdziwego celu nagrania, pokazywanie tylko fragmentów dokumentów archiwalnych po obróbce graficznej</a:t>
            </a:r>
          </a:p>
          <a:p>
            <a:pPr>
              <a:lnSpc>
                <a:spcPct val="90000"/>
              </a:lnSpc>
            </a:pPr>
            <a:r>
              <a:rPr lang="pl-PL" sz="1500"/>
              <a:t> </a:t>
            </a:r>
            <a:r>
              <a:rPr lang="pl-PL" sz="1500" b="1"/>
              <a:t>AHISTORYCZNOŚĆ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500"/>
              <a:t>ahistoryczna interpretacja i ahistoryczna ocena źródeł dawnych UB i SB znajdujących się dziś w zasobie Instytutu Pamięci Narodowej”.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A66062-E0FE-4EE7-9840-EC05B87A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4541520"/>
            <a:ext cx="5895754" cy="23105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2988236"/>
            <a:ext cx="2418079" cy="38876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756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8CECB99A-E2AB-482F-A307-48795531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323" y="-5553"/>
            <a:ext cx="8860678" cy="687330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229836 w 5905812"/>
              <a:gd name="connsiteY0" fmla="*/ 0 h 6888661"/>
              <a:gd name="connsiteX1" fmla="*/ 5905812 w 5905812"/>
              <a:gd name="connsiteY1" fmla="*/ 11953 h 6888661"/>
              <a:gd name="connsiteX2" fmla="*/ 5905812 w 5905812"/>
              <a:gd name="connsiteY2" fmla="*/ 6869951 h 6888661"/>
              <a:gd name="connsiteX3" fmla="*/ 0 w 5905812"/>
              <a:gd name="connsiteY3" fmla="*/ 6888661 h 6888661"/>
              <a:gd name="connsiteX4" fmla="*/ 1229836 w 5905812"/>
              <a:gd name="connsiteY4" fmla="*/ 0 h 6888661"/>
              <a:gd name="connsiteX0" fmla="*/ 1156550 w 5832526"/>
              <a:gd name="connsiteY0" fmla="*/ 0 h 6883466"/>
              <a:gd name="connsiteX1" fmla="*/ 5832526 w 5832526"/>
              <a:gd name="connsiteY1" fmla="*/ 11953 h 6883466"/>
              <a:gd name="connsiteX2" fmla="*/ 5832526 w 5832526"/>
              <a:gd name="connsiteY2" fmla="*/ 6869951 h 6883466"/>
              <a:gd name="connsiteX3" fmla="*/ 0 w 5832526"/>
              <a:gd name="connsiteY3" fmla="*/ 6883466 h 6883466"/>
              <a:gd name="connsiteX4" fmla="*/ 1156550 w 5832526"/>
              <a:gd name="connsiteY4" fmla="*/ 0 h 6883466"/>
              <a:gd name="connsiteX0" fmla="*/ 1104130 w 5780106"/>
              <a:gd name="connsiteY0" fmla="*/ 0 h 6873306"/>
              <a:gd name="connsiteX1" fmla="*/ 5780106 w 5780106"/>
              <a:gd name="connsiteY1" fmla="*/ 11953 h 6873306"/>
              <a:gd name="connsiteX2" fmla="*/ 5780106 w 5780106"/>
              <a:gd name="connsiteY2" fmla="*/ 6869951 h 6873306"/>
              <a:gd name="connsiteX3" fmla="*/ 0 w 5780106"/>
              <a:gd name="connsiteY3" fmla="*/ 6873306 h 6873306"/>
              <a:gd name="connsiteX4" fmla="*/ 1104130 w 5780106"/>
              <a:gd name="connsiteY4" fmla="*/ 0 h 6873306"/>
              <a:gd name="connsiteX0" fmla="*/ 1064815 w 5740791"/>
              <a:gd name="connsiteY0" fmla="*/ 0 h 6869951"/>
              <a:gd name="connsiteX1" fmla="*/ 5740791 w 5740791"/>
              <a:gd name="connsiteY1" fmla="*/ 11953 h 6869951"/>
              <a:gd name="connsiteX2" fmla="*/ 5740791 w 5740791"/>
              <a:gd name="connsiteY2" fmla="*/ 6869951 h 6869951"/>
              <a:gd name="connsiteX3" fmla="*/ 0 w 5740791"/>
              <a:gd name="connsiteY3" fmla="*/ 6863146 h 6869951"/>
              <a:gd name="connsiteX4" fmla="*/ 1064815 w 5740791"/>
              <a:gd name="connsiteY4" fmla="*/ 0 h 6869951"/>
              <a:gd name="connsiteX0" fmla="*/ 1038605 w 5714581"/>
              <a:gd name="connsiteY0" fmla="*/ 0 h 6873306"/>
              <a:gd name="connsiteX1" fmla="*/ 5714581 w 5714581"/>
              <a:gd name="connsiteY1" fmla="*/ 11953 h 6873306"/>
              <a:gd name="connsiteX2" fmla="*/ 5714581 w 5714581"/>
              <a:gd name="connsiteY2" fmla="*/ 6869951 h 6873306"/>
              <a:gd name="connsiteX3" fmla="*/ 0 w 5714581"/>
              <a:gd name="connsiteY3" fmla="*/ 6873306 h 6873306"/>
              <a:gd name="connsiteX4" fmla="*/ 1038605 w 5714581"/>
              <a:gd name="connsiteY4" fmla="*/ 0 h 68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581" h="6873306">
                <a:moveTo>
                  <a:pt x="1038605" y="0"/>
                </a:moveTo>
                <a:lnTo>
                  <a:pt x="5714581" y="11953"/>
                </a:lnTo>
                <a:lnTo>
                  <a:pt x="5714581" y="6869951"/>
                </a:lnTo>
                <a:lnTo>
                  <a:pt x="0" y="6873306"/>
                </a:lnTo>
                <a:lnTo>
                  <a:pt x="103860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F7DA42-0B26-8E77-E05F-D30EBF6C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8" y="675167"/>
            <a:ext cx="4390488" cy="4064174"/>
          </a:xfrm>
        </p:spPr>
        <p:txBody>
          <a:bodyPr anchor="t">
            <a:normAutofit/>
          </a:bodyPr>
          <a:lstStyle/>
          <a:p>
            <a:r>
              <a:rPr lang="pl-PL" sz="3700" i="0" dirty="0">
                <a:latin typeface="+mn-lt"/>
              </a:rPr>
              <a:t>REPORTAŻ „Franciszkańska 3”  - kilka cytatów z OFFU</a:t>
            </a:r>
            <a:br>
              <a:rPr lang="pl-PL" sz="3700" i="0" dirty="0">
                <a:latin typeface="+mn-lt"/>
              </a:rPr>
            </a:br>
            <a:endParaRPr lang="pl-PL" sz="3700" b="1" i="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B10EDC-CD18-FEEB-5A67-6FD330EA6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3026" y="533400"/>
            <a:ext cx="5883964" cy="577148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700" i="1"/>
              <a:t>przez dwa i pół roku szukaliśmy odpowiedzi na pytanie co wiedział Jan Paweł II o skandalach pedofilskich w Kościele, odwiedziliśmy różne zakątki świata, wiemy bez wątpliwości, że Karol Wojtyła wiedział i ukrywał je jeszcze w Polsce</a:t>
            </a:r>
          </a:p>
          <a:p>
            <a:pPr>
              <a:lnSpc>
                <a:spcPct val="90000"/>
              </a:lnSpc>
            </a:pPr>
            <a:r>
              <a:rPr lang="pl-PL" sz="1700" i="1"/>
              <a:t>jako jedyni dotarliśmy do oficjalnych kościelnych dokumentów  potwierdzających działania Wojtyły</a:t>
            </a:r>
          </a:p>
          <a:p>
            <a:pPr>
              <a:lnSpc>
                <a:spcPct val="90000"/>
              </a:lnSpc>
            </a:pPr>
            <a:r>
              <a:rPr lang="pl-PL" sz="1700" i="1"/>
              <a:t>pobłażliwość  wobec drapieżcy seksualnego trwała kilkanaście lat</a:t>
            </a:r>
          </a:p>
          <a:p>
            <a:pPr>
              <a:lnSpc>
                <a:spcPct val="90000"/>
              </a:lnSpc>
            </a:pPr>
            <a:r>
              <a:rPr lang="pl-PL" sz="1700" i="1"/>
              <a:t>Te dokumenty są bardzo mocne </a:t>
            </a:r>
          </a:p>
          <a:p>
            <a:pPr>
              <a:lnSpc>
                <a:spcPct val="90000"/>
              </a:lnSpc>
            </a:pPr>
            <a:r>
              <a:rPr lang="pl-PL" sz="1700" i="1"/>
              <a:t>Mówimy to jako pierwsi, nikt nie wspomniał do tej pory o rzeczywistych powodach przenoszenia księdza </a:t>
            </a:r>
            <a:r>
              <a:rPr lang="pl-PL" sz="1700" i="1" err="1"/>
              <a:t>Sadusia</a:t>
            </a:r>
            <a:r>
              <a:rPr lang="pl-PL" sz="1700" i="1"/>
              <a:t> za granicę </a:t>
            </a:r>
          </a:p>
          <a:p>
            <a:pPr>
              <a:lnSpc>
                <a:spcPct val="90000"/>
              </a:lnSpc>
            </a:pPr>
            <a:r>
              <a:rPr lang="pl-PL" sz="1700" i="1"/>
              <a:t>O jego skłonnościach (</a:t>
            </a:r>
            <a:r>
              <a:rPr lang="pl-PL" sz="1700"/>
              <a:t>kard Sapiehy –przyp. JH)</a:t>
            </a:r>
            <a:r>
              <a:rPr lang="pl-PL" sz="1700" i="1"/>
              <a:t>mówi się od lat, to choroba arystokratyczna , która musiała go dręczyć </a:t>
            </a:r>
          </a:p>
          <a:p>
            <a:pPr>
              <a:lnSpc>
                <a:spcPct val="90000"/>
              </a:lnSpc>
            </a:pPr>
            <a:r>
              <a:rPr lang="pl-PL" sz="1700" i="1"/>
              <a:t>Z zeznań byłego kapelana Sapiehy wynika, że molestowanie kleryków za jego czasów było systemowe i podlegali mu wszyscy</a:t>
            </a:r>
          </a:p>
          <a:p>
            <a:pPr>
              <a:lnSpc>
                <a:spcPct val="90000"/>
              </a:lnSpc>
            </a:pPr>
            <a:r>
              <a:rPr lang="pl-PL" sz="1700"/>
              <a:t>Karol Wojtyła będąc wychowankiem ks. Kard. Adama Sapiehy </a:t>
            </a:r>
            <a:r>
              <a:rPr lang="pl-PL" sz="1700" i="1"/>
              <a:t>został przesiąknięty atmosferą tolerancji dla seksualnych nadużyć i w związku z tym nie reagował później na takie nadużycia podwładnych kapłanów</a:t>
            </a:r>
          </a:p>
          <a:p>
            <a:pPr>
              <a:lnSpc>
                <a:spcPct val="90000"/>
              </a:lnSpc>
            </a:pPr>
            <a:endParaRPr lang="pl-PL" sz="1700" i="1"/>
          </a:p>
          <a:p>
            <a:pPr>
              <a:lnSpc>
                <a:spcPct val="90000"/>
              </a:lnSpc>
            </a:pPr>
            <a:endParaRPr lang="pl-PL" sz="1700" i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4894729"/>
            <a:ext cx="4206239" cy="196787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364443-B44B-44C9-B8C4-AED23CB6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91373" y="0"/>
            <a:ext cx="463526" cy="69138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907203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6E8E2"/>
      </a:lt2>
      <a:accent1>
        <a:srgbClr val="A996C6"/>
      </a:accent1>
      <a:accent2>
        <a:srgbClr val="AF7FBA"/>
      </a:accent2>
      <a:accent3>
        <a:srgbClr val="C593B9"/>
      </a:accent3>
      <a:accent4>
        <a:srgbClr val="BA7F94"/>
      </a:accent4>
      <a:accent5>
        <a:srgbClr val="C69996"/>
      </a:accent5>
      <a:accent6>
        <a:srgbClr val="BA9B7F"/>
      </a:accent6>
      <a:hlink>
        <a:srgbClr val="758A53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Przycinanie</Template>
  <TotalTime>1781</TotalTime>
  <Words>2892</Words>
  <Application>Microsoft Macintosh PowerPoint</Application>
  <PresentationFormat>Panoramiczny</PresentationFormat>
  <Paragraphs>118</Paragraphs>
  <Slides>18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Aharoni</vt:lpstr>
      <vt:lpstr>Arial</vt:lpstr>
      <vt:lpstr>Calibri</vt:lpstr>
      <vt:lpstr>Times New Roman</vt:lpstr>
      <vt:lpstr>Univers Condensed Light</vt:lpstr>
      <vt:lpstr>Walbaum Display Light</vt:lpstr>
      <vt:lpstr>AngleLinesVTI</vt:lpstr>
      <vt:lpstr> Analiza manipulacji i publikacji medialnych   wokół reportażu TVN „Franciszkańska 3″   i książki wydawnictwa Agora   „Maxima Culpa. Jan Paweł II wiedział” .      Dr Jolanta Hajdasz, dyr. CMWP SDP   </vt:lpstr>
      <vt:lpstr>Atak  na Jana Pawła II. Marzec  2023</vt:lpstr>
      <vt:lpstr>„ODBRĄZOWIĆ” JANA PAWŁA II ? DLACZEGO ?</vt:lpstr>
      <vt:lpstr>Prezentacja programu PowerPoint</vt:lpstr>
      <vt:lpstr>DRUGI ZAMACH NA ŚWIĘTEGO JANA PAWŁA II          Abp Marek Jędraszewski, metropolita krakowski 7 marca 2023, bazylika  Trójcy Świętej w Krakowie,  </vt:lpstr>
      <vt:lpstr>Anatomia manipulacji  medialnej.  TVN24, reportaż franciszkańska 3 </vt:lpstr>
      <vt:lpstr>9.Marca 2023 oświadczenie TVN </vt:lpstr>
      <vt:lpstr>REPORTAŻ „Franciszkańska 3”  Cechy Charakterystyczne </vt:lpstr>
      <vt:lpstr>REPORTAŻ „Franciszkańska 3”  - kilka cytatów z OFFU </vt:lpstr>
      <vt:lpstr>Franciszkańska 3  - przykłady manipulacji</vt:lpstr>
      <vt:lpstr>Franciszkańska 3  -  ocena dr hab. Łucja Marek, IPN Kraków</vt:lpstr>
      <vt:lpstr>Maxima Culpa. Jan Paweł II wiedział KSIĄŻKA Ekke OverbeekA WYDAWNICTWO AGORA</vt:lpstr>
      <vt:lpstr>Ekke Overbeek –  fragmenty biografii</vt:lpstr>
      <vt:lpstr>Ekke Overbeek –  ważne fragmenty biografii</vt:lpstr>
      <vt:lpstr>Ekke Overbeek –  cdn </vt:lpstr>
      <vt:lpstr>WNIOSKI :</vt:lpstr>
      <vt:lpstr> STANOWISKO RadY StałEJ  KONFERENCJI EPISKOPATU POLSKI  Z 18.11.22 :   Jan Paweł II podjął zdecydowaną walkę z przypadkami wykorzystywania seksualnego dzieci i małoletnich </vt:lpstr>
      <vt:lpstr>Autor: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Analiza manipulacji i publikacji medialnych wokół reportażu TVN „Franciszkańska 3″  i książki wydawnictwa Agora „Maxima Culpa. Jan Paweł II wiedział” .  </dc:title>
  <dc:creator>Jolanta Hajdasz</dc:creator>
  <cp:lastModifiedBy>Jolanta Hajdasz</cp:lastModifiedBy>
  <cp:revision>26</cp:revision>
  <dcterms:created xsi:type="dcterms:W3CDTF">2023-05-09T20:33:53Z</dcterms:created>
  <dcterms:modified xsi:type="dcterms:W3CDTF">2023-06-02T08:20:31Z</dcterms:modified>
</cp:coreProperties>
</file>